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embeddedFontLst>
    <p:embeddedFont>
      <p:font typeface="Play" pitchFamily="2"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9AA0A6"/>
          </p15:clr>
        </p15:guide>
        <p15:guide id="2" orient="horz" pos="216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6RB8h6z+7FAFc5gviSEpletpW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p:cViewPr varScale="1">
        <p:scale>
          <a:sx n="100" d="100"/>
          <a:sy n="100" d="100"/>
        </p:scale>
        <p:origin x="904" y="16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1" name="Google Shape;4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4" name="Google Shape;4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9" name="Google Shape;51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4" name="Google Shape;54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6" name="Google Shape;55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2" name="Google Shape;58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4" name="Google Shape;594;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9" name="Google Shape;59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3" name="Google Shape;61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6dbb51971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7" name="Google Shape;627;g16dbb519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6dbb519715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1" name="Google Shape;641;g16dbb51971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6dbb519715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g16dbb51971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6dbb51971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9" name="Google Shape;669;g16dbb51971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6dbb519715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3" name="Google Shape;683;g16dbb51971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6dbb519715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7" name="Google Shape;697;g16dbb51971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51"/>
          <p:cNvSpPr/>
          <p:nvPr/>
        </p:nvSpPr>
        <p:spPr>
          <a:xfrm>
            <a:off x="5318308" y="0"/>
            <a:ext cx="6873692" cy="6858000"/>
          </a:xfrm>
          <a:custGeom>
            <a:avLst/>
            <a:gdLst/>
            <a:ahLst/>
            <a:cxnLst/>
            <a:rect l="l" t="t" r="r" b="b"/>
            <a:pathLst>
              <a:path w="6873692" h="6858000" extrusionOk="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6" name="Google Shape;16;p51"/>
          <p:cNvSpPr txBox="1">
            <a:spLocks noGrp="1"/>
          </p:cNvSpPr>
          <p:nvPr>
            <p:ph type="ctrTitle"/>
          </p:nvPr>
        </p:nvSpPr>
        <p:spPr>
          <a:xfrm>
            <a:off x="1143000" y="1181098"/>
            <a:ext cx="8986580" cy="283240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800"/>
              <a:buFont typeface="Play"/>
              <a:buNone/>
              <a:defRPr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143000" y="5463522"/>
            <a:ext cx="8986580" cy="65031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lt1"/>
              </a:buClr>
              <a:buSzPts val="1800"/>
              <a:buNone/>
              <a:defRPr sz="1800"/>
            </a:lvl1pPr>
            <a:lvl2pPr lvl="1" algn="ctr">
              <a:lnSpc>
                <a:spcPct val="120000"/>
              </a:lnSpc>
              <a:spcBef>
                <a:spcPts val="500"/>
              </a:spcBef>
              <a:spcAft>
                <a:spcPts val="0"/>
              </a:spcAft>
              <a:buClr>
                <a:schemeClr val="lt1"/>
              </a:buClr>
              <a:buSzPts val="2000"/>
              <a:buFont typeface="Play"/>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Font typeface="Play"/>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51"/>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cxnSp>
        <p:nvCxnSpPr>
          <p:cNvPr id="21" name="Google Shape;21;p51"/>
          <p:cNvCxnSpPr/>
          <p:nvPr/>
        </p:nvCxnSpPr>
        <p:spPr>
          <a:xfrm>
            <a:off x="1188357" y="5151666"/>
            <a:ext cx="9822543"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60"/>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0"/>
          <p:cNvSpPr txBox="1">
            <a:spLocks noGrp="1"/>
          </p:cNvSpPr>
          <p:nvPr>
            <p:ph type="body" idx="1"/>
          </p:nvPr>
        </p:nvSpPr>
        <p:spPr>
          <a:xfrm rot="5400000">
            <a:off x="4312441" y="-837415"/>
            <a:ext cx="3567118" cy="99059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60"/>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0"/>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1"/>
          <p:cNvSpPr txBox="1">
            <a:spLocks noGrp="1"/>
          </p:cNvSpPr>
          <p:nvPr>
            <p:ph type="title"/>
          </p:nvPr>
        </p:nvSpPr>
        <p:spPr>
          <a:xfrm rot="5400000">
            <a:off x="7296149" y="2146976"/>
            <a:ext cx="5029201" cy="247649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1"/>
          <p:cNvSpPr txBox="1">
            <a:spLocks noGrp="1"/>
          </p:cNvSpPr>
          <p:nvPr>
            <p:ph type="body" idx="1"/>
          </p:nvPr>
        </p:nvSpPr>
        <p:spPr>
          <a:xfrm rot="5400000">
            <a:off x="2290864" y="-277238"/>
            <a:ext cx="5029201" cy="73249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2" name="Google Shape;82;p61"/>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1"/>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1"/>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2"/>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2"/>
          <p:cNvSpPr txBox="1">
            <a:spLocks noGrp="1"/>
          </p:cNvSpPr>
          <p:nvPr>
            <p:ph type="body" idx="1"/>
          </p:nvPr>
        </p:nvSpPr>
        <p:spPr>
          <a:xfrm>
            <a:off x="1143000" y="2332026"/>
            <a:ext cx="9905999" cy="356711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52"/>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2"/>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2"/>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1143000" y="1709738"/>
            <a:ext cx="8520952"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Pla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1143000" y="4589466"/>
            <a:ext cx="8520952" cy="81326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800"/>
              <a:buNone/>
              <a:defRPr sz="1800">
                <a:solidFill>
                  <a:schemeClr val="lt1"/>
                </a:solidFill>
              </a:defRPr>
            </a:lvl1pPr>
            <a:lvl2pPr marL="914400" lvl="1" indent="-228600" algn="l">
              <a:lnSpc>
                <a:spcPct val="120000"/>
              </a:lnSpc>
              <a:spcBef>
                <a:spcPts val="500"/>
              </a:spcBef>
              <a:spcAft>
                <a:spcPts val="0"/>
              </a:spcAft>
              <a:buClr>
                <a:schemeClr val="lt1"/>
              </a:buClr>
              <a:buSzPts val="2000"/>
              <a:buFont typeface="Play"/>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Font typeface="Play"/>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1" name="Google Shape;31;p53"/>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3"/>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4"/>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4"/>
          <p:cNvSpPr txBox="1">
            <a:spLocks noGrp="1"/>
          </p:cNvSpPr>
          <p:nvPr>
            <p:ph type="body" idx="1"/>
          </p:nvPr>
        </p:nvSpPr>
        <p:spPr>
          <a:xfrm>
            <a:off x="1143000" y="2339501"/>
            <a:ext cx="4798979" cy="355059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54"/>
          <p:cNvSpPr txBox="1">
            <a:spLocks noGrp="1"/>
          </p:cNvSpPr>
          <p:nvPr>
            <p:ph type="body" idx="2"/>
          </p:nvPr>
        </p:nvSpPr>
        <p:spPr>
          <a:xfrm>
            <a:off x="6250020" y="2339501"/>
            <a:ext cx="4798980" cy="355059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 name="Google Shape;38;p54"/>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4"/>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4"/>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5"/>
          <p:cNvSpPr txBox="1">
            <a:spLocks noGrp="1"/>
          </p:cNvSpPr>
          <p:nvPr>
            <p:ph type="title"/>
          </p:nvPr>
        </p:nvSpPr>
        <p:spPr>
          <a:xfrm>
            <a:off x="1143000" y="1133272"/>
            <a:ext cx="9905999" cy="84630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5"/>
          <p:cNvSpPr txBox="1">
            <a:spLocks noGrp="1"/>
          </p:cNvSpPr>
          <p:nvPr>
            <p:ph type="body" idx="1"/>
          </p:nvPr>
        </p:nvSpPr>
        <p:spPr>
          <a:xfrm>
            <a:off x="1142999" y="2067127"/>
            <a:ext cx="4798980" cy="71011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Font typeface="Play"/>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Font typeface="Play"/>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55"/>
          <p:cNvSpPr txBox="1">
            <a:spLocks noGrp="1"/>
          </p:cNvSpPr>
          <p:nvPr>
            <p:ph type="body" idx="2"/>
          </p:nvPr>
        </p:nvSpPr>
        <p:spPr>
          <a:xfrm>
            <a:off x="1143001" y="2864795"/>
            <a:ext cx="4798978" cy="30253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55"/>
          <p:cNvSpPr txBox="1">
            <a:spLocks noGrp="1"/>
          </p:cNvSpPr>
          <p:nvPr>
            <p:ph type="body" idx="3"/>
          </p:nvPr>
        </p:nvSpPr>
        <p:spPr>
          <a:xfrm>
            <a:off x="6250018" y="2067127"/>
            <a:ext cx="4798981" cy="71011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Font typeface="Play"/>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Font typeface="Play"/>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6" name="Google Shape;46;p55"/>
          <p:cNvSpPr txBox="1">
            <a:spLocks noGrp="1"/>
          </p:cNvSpPr>
          <p:nvPr>
            <p:ph type="body" idx="4"/>
          </p:nvPr>
        </p:nvSpPr>
        <p:spPr>
          <a:xfrm>
            <a:off x="6250019" y="2864795"/>
            <a:ext cx="4798982" cy="30253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55"/>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5"/>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6"/>
          <p:cNvSpPr txBox="1">
            <a:spLocks noGrp="1"/>
          </p:cNvSpPr>
          <p:nvPr>
            <p:ph type="title"/>
          </p:nvPr>
        </p:nvSpPr>
        <p:spPr>
          <a:xfrm>
            <a:off x="2019300" y="1322615"/>
            <a:ext cx="8175171" cy="421277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6"/>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6"/>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5"/>
        <p:cNvGrpSpPr/>
        <p:nvPr/>
      </p:nvGrpSpPr>
      <p:grpSpPr>
        <a:xfrm>
          <a:off x="0" y="0"/>
          <a:ext cx="0" cy="0"/>
          <a:chOff x="0" y="0"/>
          <a:chExt cx="0" cy="0"/>
        </a:xfrm>
      </p:grpSpPr>
      <p:sp>
        <p:nvSpPr>
          <p:cNvPr id="56" name="Google Shape;56;p57"/>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7"/>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7"/>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58"/>
          <p:cNvSpPr txBox="1">
            <a:spLocks noGrp="1"/>
          </p:cNvSpPr>
          <p:nvPr>
            <p:ph type="title"/>
          </p:nvPr>
        </p:nvSpPr>
        <p:spPr>
          <a:xfrm>
            <a:off x="1143000" y="1600200"/>
            <a:ext cx="3932237" cy="196498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lt1"/>
              </a:buClr>
              <a:buSzPts val="2400"/>
              <a:buFont typeface="Play"/>
              <a:buNone/>
              <a:defRPr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8"/>
          <p:cNvSpPr txBox="1">
            <a:spLocks noGrp="1"/>
          </p:cNvSpPr>
          <p:nvPr>
            <p:ph type="body" idx="1"/>
          </p:nvPr>
        </p:nvSpPr>
        <p:spPr>
          <a:xfrm>
            <a:off x="5627451" y="987425"/>
            <a:ext cx="5421548"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lt1"/>
              </a:buClr>
              <a:buSzPts val="3200"/>
              <a:buChar char="•"/>
              <a:defRPr sz="3200"/>
            </a:lvl1pPr>
            <a:lvl2pPr marL="914400" lvl="1" indent="-228600" algn="l">
              <a:lnSpc>
                <a:spcPct val="120000"/>
              </a:lnSpc>
              <a:spcBef>
                <a:spcPts val="500"/>
              </a:spcBef>
              <a:spcAft>
                <a:spcPts val="0"/>
              </a:spcAft>
              <a:buClr>
                <a:schemeClr val="lt1"/>
              </a:buClr>
              <a:buSzPts val="2800"/>
              <a:buFont typeface="Play"/>
              <a:buNone/>
              <a:defRPr sz="2800"/>
            </a:lvl2pPr>
            <a:lvl3pPr marL="1371600" lvl="2" indent="-381000" algn="l">
              <a:lnSpc>
                <a:spcPct val="120000"/>
              </a:lnSpc>
              <a:spcBef>
                <a:spcPts val="500"/>
              </a:spcBef>
              <a:spcAft>
                <a:spcPts val="0"/>
              </a:spcAft>
              <a:buClr>
                <a:schemeClr val="lt1"/>
              </a:buClr>
              <a:buSzPts val="2400"/>
              <a:buChar char="•"/>
              <a:defRPr sz="2400"/>
            </a:lvl3pPr>
            <a:lvl4pPr marL="1828800" lvl="3" indent="-228600" algn="l">
              <a:lnSpc>
                <a:spcPct val="120000"/>
              </a:lnSpc>
              <a:spcBef>
                <a:spcPts val="500"/>
              </a:spcBef>
              <a:spcAft>
                <a:spcPts val="0"/>
              </a:spcAft>
              <a:buClr>
                <a:schemeClr val="lt1"/>
              </a:buClr>
              <a:buSzPts val="2000"/>
              <a:buFont typeface="Play"/>
              <a:buNone/>
              <a:defRPr sz="2000"/>
            </a:lvl4pPr>
            <a:lvl5pPr marL="2286000" lvl="4" indent="-355600" algn="l">
              <a:lnSpc>
                <a:spcPct val="12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2" name="Google Shape;62;p58"/>
          <p:cNvSpPr txBox="1">
            <a:spLocks noGrp="1"/>
          </p:cNvSpPr>
          <p:nvPr>
            <p:ph type="body" idx="2"/>
          </p:nvPr>
        </p:nvSpPr>
        <p:spPr>
          <a:xfrm>
            <a:off x="1143000" y="3662464"/>
            <a:ext cx="3932237" cy="220652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i="1"/>
            </a:lvl1pPr>
            <a:lvl2pPr marL="914400" lvl="1" indent="-228600" algn="l">
              <a:lnSpc>
                <a:spcPct val="120000"/>
              </a:lnSpc>
              <a:spcBef>
                <a:spcPts val="500"/>
              </a:spcBef>
              <a:spcAft>
                <a:spcPts val="0"/>
              </a:spcAft>
              <a:buClr>
                <a:schemeClr val="lt1"/>
              </a:buClr>
              <a:buSzPts val="1400"/>
              <a:buFont typeface="Play"/>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Font typeface="Play"/>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3" name="Google Shape;63;p58"/>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8"/>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8"/>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59"/>
          <p:cNvSpPr>
            <a:spLocks noGrp="1"/>
          </p:cNvSpPr>
          <p:nvPr>
            <p:ph type="pic" idx="2"/>
          </p:nvPr>
        </p:nvSpPr>
        <p:spPr>
          <a:xfrm>
            <a:off x="5513614" y="987425"/>
            <a:ext cx="5535386" cy="4873625"/>
          </a:xfrm>
          <a:prstGeom prst="rect">
            <a:avLst/>
          </a:prstGeom>
          <a:noFill/>
          <a:ln>
            <a:noFill/>
          </a:ln>
        </p:spPr>
      </p:sp>
      <p:sp>
        <p:nvSpPr>
          <p:cNvPr id="68" name="Google Shape;68;p59"/>
          <p:cNvSpPr txBox="1">
            <a:spLocks noGrp="1"/>
          </p:cNvSpPr>
          <p:nvPr>
            <p:ph type="body" idx="1"/>
          </p:nvPr>
        </p:nvSpPr>
        <p:spPr>
          <a:xfrm>
            <a:off x="1143000" y="3657601"/>
            <a:ext cx="3932236" cy="22113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i="1"/>
            </a:lvl1pPr>
            <a:lvl2pPr marL="914400" lvl="1" indent="-228600" algn="l">
              <a:lnSpc>
                <a:spcPct val="120000"/>
              </a:lnSpc>
              <a:spcBef>
                <a:spcPts val="500"/>
              </a:spcBef>
              <a:spcAft>
                <a:spcPts val="0"/>
              </a:spcAft>
              <a:buClr>
                <a:schemeClr val="lt1"/>
              </a:buClr>
              <a:buSzPts val="1400"/>
              <a:buFont typeface="Play"/>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Font typeface="Play"/>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59"/>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59"/>
          <p:cNvSpPr txBox="1">
            <a:spLocks noGrp="1"/>
          </p:cNvSpPr>
          <p:nvPr>
            <p:ph type="title"/>
          </p:nvPr>
        </p:nvSpPr>
        <p:spPr>
          <a:xfrm>
            <a:off x="1143000" y="1600201"/>
            <a:ext cx="3932236" cy="1959428"/>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lt1"/>
              </a:buClr>
              <a:buSzPts val="2400"/>
              <a:buFont typeface="Play"/>
              <a:buNone/>
              <a:defRPr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50"/>
          <p:cNvSpPr/>
          <p:nvPr/>
        </p:nvSpPr>
        <p:spPr>
          <a:xfrm>
            <a:off x="9749268" y="4070878"/>
            <a:ext cx="2442733" cy="2787123"/>
          </a:xfrm>
          <a:custGeom>
            <a:avLst/>
            <a:gdLst/>
            <a:ahLst/>
            <a:cxnLst/>
            <a:rect l="l" t="t" r="r" b="b"/>
            <a:pathLst>
              <a:path w="2442733" h="2787123" extrusionOk="0">
                <a:moveTo>
                  <a:pt x="2442733" y="0"/>
                </a:moveTo>
                <a:lnTo>
                  <a:pt x="2442733" y="2787123"/>
                </a:lnTo>
                <a:lnTo>
                  <a:pt x="0" y="278712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7" name="Google Shape;7;p50"/>
          <p:cNvSpPr/>
          <p:nvPr/>
        </p:nvSpPr>
        <p:spPr>
          <a:xfrm rot="10800000">
            <a:off x="0" y="0"/>
            <a:ext cx="2442733" cy="2787123"/>
          </a:xfrm>
          <a:custGeom>
            <a:avLst/>
            <a:gdLst/>
            <a:ahLst/>
            <a:cxnLst/>
            <a:rect l="l" t="t" r="r" b="b"/>
            <a:pathLst>
              <a:path w="2442733" h="2787123" extrusionOk="0">
                <a:moveTo>
                  <a:pt x="2442733" y="0"/>
                </a:moveTo>
                <a:lnTo>
                  <a:pt x="2442733" y="2787123"/>
                </a:lnTo>
                <a:lnTo>
                  <a:pt x="0" y="278712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cxnSp>
        <p:nvCxnSpPr>
          <p:cNvPr id="8" name="Google Shape;8;p5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sp>
        <p:nvSpPr>
          <p:cNvPr id="9" name="Google Shape;9;p50"/>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000"/>
              <a:buFont typeface="Play"/>
              <a:buNone/>
              <a:defRPr sz="4000" b="0" i="0" u="none" strike="noStrike" cap="none">
                <a:solidFill>
                  <a:schemeClr val="l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50"/>
          <p:cNvSpPr txBox="1">
            <a:spLocks noGrp="1"/>
          </p:cNvSpPr>
          <p:nvPr>
            <p:ph type="body" idx="1"/>
          </p:nvPr>
        </p:nvSpPr>
        <p:spPr>
          <a:xfrm>
            <a:off x="1143000" y="2332026"/>
            <a:ext cx="9905999" cy="356711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Play"/>
                <a:ea typeface="Play"/>
                <a:cs typeface="Play"/>
                <a:sym typeface="Play"/>
              </a:defRPr>
            </a:lvl1pPr>
            <a:lvl2pPr marL="914400" marR="0" lvl="1" indent="-228600" algn="l" rtl="0">
              <a:lnSpc>
                <a:spcPct val="120000"/>
              </a:lnSpc>
              <a:spcBef>
                <a:spcPts val="500"/>
              </a:spcBef>
              <a:spcAft>
                <a:spcPts val="0"/>
              </a:spcAft>
              <a:buClr>
                <a:schemeClr val="lt1"/>
              </a:buClr>
              <a:buSzPts val="1800"/>
              <a:buFont typeface="Play"/>
              <a:buNone/>
              <a:defRPr sz="1800" b="0" i="1" u="none" strike="noStrike" cap="none">
                <a:solidFill>
                  <a:schemeClr val="lt1"/>
                </a:solidFill>
                <a:latin typeface="Play"/>
                <a:ea typeface="Play"/>
                <a:cs typeface="Play"/>
                <a:sym typeface="Play"/>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Play"/>
                <a:ea typeface="Play"/>
                <a:cs typeface="Play"/>
                <a:sym typeface="Play"/>
              </a:defRPr>
            </a:lvl3pPr>
            <a:lvl4pPr marL="1828800" marR="0" lvl="3" indent="-228600" algn="l" rtl="0">
              <a:lnSpc>
                <a:spcPct val="120000"/>
              </a:lnSpc>
              <a:spcBef>
                <a:spcPts val="500"/>
              </a:spcBef>
              <a:spcAft>
                <a:spcPts val="0"/>
              </a:spcAft>
              <a:buClr>
                <a:schemeClr val="lt1"/>
              </a:buClr>
              <a:buSzPts val="1400"/>
              <a:buFont typeface="Play"/>
              <a:buNone/>
              <a:defRPr sz="1400" b="0" i="1" u="none" strike="noStrike" cap="none">
                <a:solidFill>
                  <a:schemeClr val="lt1"/>
                </a:solidFill>
                <a:latin typeface="Play"/>
                <a:ea typeface="Play"/>
                <a:cs typeface="Play"/>
                <a:sym typeface="Play"/>
              </a:defRPr>
            </a:lvl4pPr>
            <a:lvl5pPr marL="2286000" marR="0" lvl="4"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Play"/>
                <a:ea typeface="Play"/>
                <a:cs typeface="Play"/>
                <a:sym typeface="Play"/>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9pPr>
          </a:lstStyle>
          <a:p>
            <a:endParaRPr/>
          </a:p>
        </p:txBody>
      </p:sp>
      <p:sp>
        <p:nvSpPr>
          <p:cNvPr id="11" name="Google Shape;11;p50"/>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9pPr>
          </a:lstStyle>
          <a:p>
            <a:endParaRPr/>
          </a:p>
        </p:txBody>
      </p:sp>
      <p:sp>
        <p:nvSpPr>
          <p:cNvPr id="12" name="Google Shape;12;p50"/>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lay"/>
                <a:ea typeface="Play"/>
                <a:cs typeface="Play"/>
                <a:sym typeface="Play"/>
              </a:defRPr>
            </a:lvl9pPr>
          </a:lstStyle>
          <a:p>
            <a:endParaRPr/>
          </a:p>
        </p:txBody>
      </p:sp>
      <p:sp>
        <p:nvSpPr>
          <p:cNvPr id="13" name="Google Shape;13;p50"/>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1.jpg"/><Relationship Id="rId7" Type="http://schemas.openxmlformats.org/officeDocument/2006/relationships/hyperlink" Target="http://www.youtube.com/watch?v=h4D0QfAmrqw"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hyperlink" Target="http://www.youtube.com/watch?v=2k1WT_2PZqg" TargetMode="External"/><Relationship Id="rId4" Type="http://schemas.openxmlformats.org/officeDocument/2006/relationships/image" Target="../media/image11.jpg"/></Relationships>
</file>

<file path=ppt/slides/_rels/slide44.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1.jpg"/><Relationship Id="rId7" Type="http://schemas.openxmlformats.org/officeDocument/2006/relationships/hyperlink" Target="http://www.youtube.com/watch?v=vCSk7NwYago"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hyperlink" Target="http://www.youtube.com/watch?v=L17_gMj6fSM" TargetMode="Externa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1.jpg"/><Relationship Id="rId7" Type="http://schemas.openxmlformats.org/officeDocument/2006/relationships/hyperlink" Target="http://www.youtube.com/watch?v=Ts9hOqEQN7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hyperlink" Target="http://www.youtube.com/watch?v=xeQCDbVg3pw" TargetMode="External"/><Relationship Id="rId4" Type="http://schemas.openxmlformats.org/officeDocument/2006/relationships/image" Target="../media/image23.jpg"/></Relationships>
</file>

<file path=ppt/slides/_rels/slide46.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1.jpg"/><Relationship Id="rId7" Type="http://schemas.openxmlformats.org/officeDocument/2006/relationships/hyperlink" Target="http://www.youtube.com/watch?v=IL2id2kRG8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hyperlink" Target="http://www.youtube.com/watch?v=__YMmw174uI" TargetMode="External"/><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1.jpg"/><Relationship Id="rId7" Type="http://schemas.openxmlformats.org/officeDocument/2006/relationships/hyperlink" Target="http://www.youtube.com/watch?v=_An56V7Ebi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hyperlink" Target="http://www.youtube.com/watch?v=FCFbgHlqNy8" TargetMode="Externa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jpg"/><Relationship Id="rId7" Type="http://schemas.openxmlformats.org/officeDocument/2006/relationships/hyperlink" Target="https://m.facebook.com/watch/?v=953971128601750&amp;paipv=0&amp;eav=AfZCNndZT1aU7nGsaQXzI4bL1_iiwCqctgpCnthuU4Fd2jaael6HmYvJnfMxaC4DUlE&amp;_rdr"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hyperlink" Target="http://www.youtube.com/watch?v=lxvphnAsT3E" TargetMode="Externa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1.jpg"/><Relationship Id="rId7" Type="http://schemas.openxmlformats.org/officeDocument/2006/relationships/hyperlink" Target="http://www.youtube.com/watch?v=1w6YjGLpjvI"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hyperlink" Target="http://www.youtube.com/watch?v=FTxXBcOaLMg" TargetMode="External"/><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1.jpg"/><Relationship Id="rId7" Type="http://schemas.openxmlformats.org/officeDocument/2006/relationships/hyperlink" Target="http://www.youtube.com/watch?v=PH5aZ0Wtfz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hyperlink" Target="http://www.youtube.com/watch?v=aCfEu7TXlPI" TargetMode="External"/><Relationship Id="rId10" Type="http://schemas.openxmlformats.org/officeDocument/2006/relationships/image" Target="../media/image61.jpg"/><Relationship Id="rId4" Type="http://schemas.openxmlformats.org/officeDocument/2006/relationships/image" Target="../media/image35.jpg"/><Relationship Id="rId9" Type="http://schemas.openxmlformats.org/officeDocument/2006/relationships/hyperlink" Target="http://www.youtube.com/watch?v=FASbGYRz5GA"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1.jpg"/><Relationship Id="rId7" Type="http://schemas.openxmlformats.org/officeDocument/2006/relationships/hyperlink" Target="http://www.youtube.com/watch?v=NZxhJQfDjK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hyperlink" Target="http://www.youtube.com/watch?v=G-0GUs50tCI" TargetMode="Externa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90" name="Google Shape;90;p1"/>
          <p:cNvSpPr/>
          <p:nvPr/>
        </p:nvSpPr>
        <p:spPr>
          <a:xfrm>
            <a:off x="3088973" y="0"/>
            <a:ext cx="8239927" cy="6858000"/>
          </a:xfrm>
          <a:custGeom>
            <a:avLst/>
            <a:gdLst/>
            <a:ahLst/>
            <a:cxnLst/>
            <a:rect l="l" t="t" r="r" b="b"/>
            <a:pathLst>
              <a:path w="8239927" h="6858000" extrusionOk="0">
                <a:moveTo>
                  <a:pt x="6010593" y="0"/>
                </a:moveTo>
                <a:lnTo>
                  <a:pt x="8239927" y="0"/>
                </a:lnTo>
                <a:lnTo>
                  <a:pt x="2229335" y="6858000"/>
                </a:lnTo>
                <a:lnTo>
                  <a:pt x="0" y="685800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91" name="Google Shape;91;p1"/>
          <p:cNvSpPr/>
          <p:nvPr/>
        </p:nvSpPr>
        <p:spPr>
          <a:xfrm>
            <a:off x="5318308" y="0"/>
            <a:ext cx="6873692" cy="6858000"/>
          </a:xfrm>
          <a:custGeom>
            <a:avLst/>
            <a:gdLst/>
            <a:ahLst/>
            <a:cxnLst/>
            <a:rect l="l" t="t" r="r" b="b"/>
            <a:pathLst>
              <a:path w="6873692" h="6858000" extrusionOk="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92" name="Google Shape;92;p1"/>
          <p:cNvSpPr txBox="1">
            <a:spLocks noGrp="1"/>
          </p:cNvSpPr>
          <p:nvPr>
            <p:ph type="ctrTitle"/>
          </p:nvPr>
        </p:nvSpPr>
        <p:spPr>
          <a:xfrm>
            <a:off x="1143000" y="1181101"/>
            <a:ext cx="4953000" cy="23969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700"/>
              <a:buFont typeface="Play"/>
              <a:buNone/>
            </a:pPr>
            <a:r>
              <a:rPr lang="en-US" sz="3700"/>
              <a:t>2022 GUBERNATORIAL RACES OVERVIEW </a:t>
            </a:r>
            <a:endParaRPr/>
          </a:p>
        </p:txBody>
      </p:sp>
      <p:sp>
        <p:nvSpPr>
          <p:cNvPr id="93" name="Google Shape;93;p1"/>
          <p:cNvSpPr txBox="1">
            <a:spLocks noGrp="1"/>
          </p:cNvSpPr>
          <p:nvPr>
            <p:ph type="subTitle" idx="1"/>
          </p:nvPr>
        </p:nvSpPr>
        <p:spPr>
          <a:xfrm>
            <a:off x="1142999" y="3039910"/>
            <a:ext cx="5269800" cy="778200"/>
          </a:xfrm>
          <a:prstGeom prst="rect">
            <a:avLst/>
          </a:prstGeom>
          <a:noFill/>
          <a:ln>
            <a:noFill/>
          </a:ln>
        </p:spPr>
        <p:txBody>
          <a:bodyPr spcFirstLastPara="1" wrap="square" lIns="91425" tIns="45700" rIns="91425" bIns="45700" anchor="b" anchorCtr="0">
            <a:normAutofit fontScale="92500"/>
          </a:bodyPr>
          <a:lstStyle/>
          <a:p>
            <a:pPr marL="0" lvl="0" indent="0" algn="l" rtl="0">
              <a:lnSpc>
                <a:spcPct val="100000"/>
              </a:lnSpc>
              <a:spcBef>
                <a:spcPts val="0"/>
              </a:spcBef>
              <a:spcAft>
                <a:spcPts val="0"/>
              </a:spcAft>
              <a:buClr>
                <a:schemeClr val="lt1"/>
              </a:buClr>
              <a:buSzPts val="1800"/>
              <a:buNone/>
            </a:pPr>
            <a:r>
              <a:rPr lang="en-US"/>
              <a:t>BY: FLYWHEEL GOVERNMENT SOLUTIONS</a:t>
            </a:r>
            <a:endParaRPr/>
          </a:p>
          <a:p>
            <a:pPr marL="0" lvl="0" indent="0" algn="l" rtl="0">
              <a:lnSpc>
                <a:spcPct val="100000"/>
              </a:lnSpc>
              <a:spcBef>
                <a:spcPts val="0"/>
              </a:spcBef>
              <a:spcAft>
                <a:spcPts val="0"/>
              </a:spcAft>
              <a:buClr>
                <a:schemeClr val="lt1"/>
              </a:buClr>
              <a:buSzPts val="1800"/>
              <a:buNone/>
            </a:pPr>
            <a:endParaRPr/>
          </a:p>
          <a:p>
            <a:pPr marL="0" lvl="0" indent="0" algn="l" rtl="0">
              <a:lnSpc>
                <a:spcPct val="100000"/>
              </a:lnSpc>
              <a:spcBef>
                <a:spcPts val="0"/>
              </a:spcBef>
              <a:spcAft>
                <a:spcPts val="0"/>
              </a:spcAft>
              <a:buClr>
                <a:schemeClr val="lt1"/>
              </a:buClr>
              <a:buSzPts val="1800"/>
              <a:buNone/>
            </a:pPr>
            <a:r>
              <a:rPr lang="en-US"/>
              <a:t>Updated October 20, 2022</a:t>
            </a:r>
            <a:endParaRPr/>
          </a:p>
        </p:txBody>
      </p:sp>
      <p:pic>
        <p:nvPicPr>
          <p:cNvPr id="94" name="Google Shape;94;p1" descr="A picture containing application&#10;&#10;Description automatically generated"/>
          <p:cNvPicPr preferRelativeResize="0"/>
          <p:nvPr/>
        </p:nvPicPr>
        <p:blipFill rotWithShape="1">
          <a:blip r:embed="rId3">
            <a:alphaModFix/>
          </a:blip>
          <a:srcRect/>
          <a:stretch/>
        </p:blipFill>
        <p:spPr>
          <a:xfrm>
            <a:off x="8257622" y="4192900"/>
            <a:ext cx="3290910" cy="1338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1142995" y="243606"/>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CALIFORNIA</a:t>
            </a:r>
            <a:endParaRPr/>
          </a:p>
        </p:txBody>
      </p:sp>
      <p:pic>
        <p:nvPicPr>
          <p:cNvPr id="184" name="Google Shape;184;p7"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185" name="Google Shape;185;p7"/>
          <p:cNvSpPr txBox="1"/>
          <p:nvPr/>
        </p:nvSpPr>
        <p:spPr>
          <a:xfrm>
            <a:off x="2637149" y="1292880"/>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186" name="Google Shape;186;p7"/>
          <p:cNvSpPr txBox="1"/>
          <p:nvPr/>
        </p:nvSpPr>
        <p:spPr>
          <a:xfrm>
            <a:off x="4202841" y="2236694"/>
            <a:ext cx="262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Brian Dahle</a:t>
            </a:r>
            <a:endParaRPr sz="1800" b="0" i="0" u="none" strike="noStrike" cap="none">
              <a:solidFill>
                <a:schemeClr val="dk1"/>
              </a:solidFill>
              <a:latin typeface="Play"/>
              <a:ea typeface="Play"/>
              <a:cs typeface="Play"/>
              <a:sym typeface="Play"/>
            </a:endParaRPr>
          </a:p>
        </p:txBody>
      </p:sp>
      <p:sp>
        <p:nvSpPr>
          <p:cNvPr id="187" name="Google Shape;187;p7"/>
          <p:cNvSpPr txBox="1"/>
          <p:nvPr/>
        </p:nvSpPr>
        <p:spPr>
          <a:xfrm>
            <a:off x="3989486" y="1764786"/>
            <a:ext cx="421301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Gavin Newsom*</a:t>
            </a:r>
            <a:endParaRPr sz="1800" b="0" i="0" u="none" strike="noStrike" cap="none">
              <a:solidFill>
                <a:schemeClr val="lt1"/>
              </a:solidFill>
              <a:latin typeface="Play"/>
              <a:ea typeface="Play"/>
              <a:cs typeface="Play"/>
              <a:sym typeface="Play"/>
            </a:endParaRPr>
          </a:p>
        </p:txBody>
      </p:sp>
      <p:sp>
        <p:nvSpPr>
          <p:cNvPr id="188" name="Google Shape;188;p7"/>
          <p:cNvSpPr txBox="1"/>
          <p:nvPr/>
        </p:nvSpPr>
        <p:spPr>
          <a:xfrm>
            <a:off x="4202844" y="5845446"/>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Solid</a:t>
            </a:r>
            <a:r>
              <a:rPr lang="en-US" sz="1800" b="0" i="0" u="none" strike="noStrike" cap="none">
                <a:solidFill>
                  <a:schemeClr val="accent3"/>
                </a:solidFill>
                <a:latin typeface="Play"/>
                <a:ea typeface="Play"/>
                <a:cs typeface="Play"/>
                <a:sym typeface="Play"/>
              </a:rPr>
              <a:t> </a:t>
            </a:r>
            <a:r>
              <a:rPr lang="en-US" sz="1800">
                <a:solidFill>
                  <a:schemeClr val="dk2"/>
                </a:solidFill>
                <a:latin typeface="Play"/>
                <a:ea typeface="Play"/>
                <a:cs typeface="Play"/>
                <a:sym typeface="Play"/>
              </a:rPr>
              <a:t>Democrat</a:t>
            </a:r>
            <a:endParaRPr sz="1400" b="0" i="0" u="none" strike="noStrike" cap="none">
              <a:solidFill>
                <a:srgbClr val="000000"/>
              </a:solidFill>
              <a:latin typeface="Arial"/>
              <a:ea typeface="Arial"/>
              <a:cs typeface="Arial"/>
              <a:sym typeface="Arial"/>
            </a:endParaRPr>
          </a:p>
        </p:txBody>
      </p:sp>
      <p:sp>
        <p:nvSpPr>
          <p:cNvPr id="189" name="Google Shape;189;p7"/>
          <p:cNvSpPr txBox="1"/>
          <p:nvPr/>
        </p:nvSpPr>
        <p:spPr>
          <a:xfrm>
            <a:off x="8466665" y="3411077"/>
            <a:ext cx="3786293"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Alex Padilla (D)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p:txBody>
      </p:sp>
      <p:pic>
        <p:nvPicPr>
          <p:cNvPr id="190" name="Google Shape;190;p7"/>
          <p:cNvPicPr preferRelativeResize="0"/>
          <p:nvPr/>
        </p:nvPicPr>
        <p:blipFill rotWithShape="1">
          <a:blip r:embed="rId4">
            <a:alphaModFix/>
          </a:blip>
          <a:srcRect/>
          <a:stretch/>
        </p:blipFill>
        <p:spPr>
          <a:xfrm>
            <a:off x="189533" y="186063"/>
            <a:ext cx="2622560" cy="2952297"/>
          </a:xfrm>
          <a:prstGeom prst="rect">
            <a:avLst/>
          </a:prstGeom>
          <a:noFill/>
          <a:ln>
            <a:noFill/>
          </a:ln>
        </p:spPr>
      </p:pic>
      <p:sp>
        <p:nvSpPr>
          <p:cNvPr id="191" name="Google Shape;191;p7"/>
          <p:cNvSpPr txBox="1"/>
          <p:nvPr/>
        </p:nvSpPr>
        <p:spPr>
          <a:xfrm>
            <a:off x="189525" y="2803550"/>
            <a:ext cx="49107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Gavin Newsom: 57%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Brian Dahle: 35%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(SurveyUSA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Gavin Newsom: 53%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Brian Dahle: 32%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(UC Berkeley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27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Gavin Newsom: 58%</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Brian Dahle: 31%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(Public Policy Institute of California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11</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700">
              <a:solidFill>
                <a:srgbClr val="071824"/>
              </a:solidFill>
              <a:latin typeface="Play"/>
              <a:ea typeface="Play"/>
              <a:cs typeface="Play"/>
              <a:sym typeface="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CONNECTICUT</a:t>
            </a:r>
            <a:endParaRPr/>
          </a:p>
        </p:txBody>
      </p:sp>
      <p:pic>
        <p:nvPicPr>
          <p:cNvPr id="197" name="Google Shape;197;p8"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198" name="Google Shape;198;p8"/>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199" name="Google Shape;199;p8"/>
          <p:cNvSpPr txBox="1"/>
          <p:nvPr/>
        </p:nvSpPr>
        <p:spPr>
          <a:xfrm>
            <a:off x="3170711" y="2259867"/>
            <a:ext cx="60921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Bob Stefanowski</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Robert Hotaling</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Aaron Lewis </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00" name="Google Shape;200;p8"/>
          <p:cNvSpPr txBox="1"/>
          <p:nvPr/>
        </p:nvSpPr>
        <p:spPr>
          <a:xfrm>
            <a:off x="3989485" y="1823267"/>
            <a:ext cx="421301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Ned Lamont*</a:t>
            </a:r>
            <a:endParaRPr sz="1800" b="0" i="0" u="none" strike="noStrike" cap="none">
              <a:solidFill>
                <a:schemeClr val="accent2"/>
              </a:solidFill>
              <a:latin typeface="Play"/>
              <a:ea typeface="Play"/>
              <a:cs typeface="Play"/>
              <a:sym typeface="Play"/>
            </a:endParaRPr>
          </a:p>
        </p:txBody>
      </p:sp>
      <p:sp>
        <p:nvSpPr>
          <p:cNvPr id="201" name="Google Shape;201;p8"/>
          <p:cNvSpPr txBox="1"/>
          <p:nvPr/>
        </p:nvSpPr>
        <p:spPr>
          <a:xfrm>
            <a:off x="4202843" y="5361610"/>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Lean</a:t>
            </a:r>
            <a:r>
              <a:rPr lang="en-US" sz="1800" b="0" i="0" u="none" strike="noStrike" cap="none">
                <a:solidFill>
                  <a:schemeClr val="dk2"/>
                </a:solidFill>
                <a:latin typeface="Play"/>
                <a:ea typeface="Play"/>
                <a:cs typeface="Play"/>
                <a:sym typeface="Play"/>
              </a:rPr>
              <a:t> </a:t>
            </a:r>
            <a:r>
              <a:rPr lang="en-US" sz="1800">
                <a:solidFill>
                  <a:schemeClr val="dk2"/>
                </a:solidFill>
                <a:latin typeface="Play"/>
                <a:ea typeface="Play"/>
                <a:cs typeface="Play"/>
                <a:sym typeface="Play"/>
              </a:rPr>
              <a:t>Democrat</a:t>
            </a:r>
            <a:endParaRPr sz="1400" b="0" i="0" u="none" strike="noStrike" cap="none">
              <a:solidFill>
                <a:schemeClr val="dk2"/>
              </a:solidFill>
              <a:latin typeface="Arial"/>
              <a:ea typeface="Arial"/>
              <a:cs typeface="Arial"/>
              <a:sym typeface="Arial"/>
            </a:endParaRPr>
          </a:p>
        </p:txBody>
      </p:sp>
      <p:sp>
        <p:nvSpPr>
          <p:cNvPr id="202" name="Google Shape;202;p8"/>
          <p:cNvSpPr txBox="1"/>
          <p:nvPr/>
        </p:nvSpPr>
        <p:spPr>
          <a:xfrm>
            <a:off x="8405707" y="3043037"/>
            <a:ext cx="37863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OPEN</a:t>
            </a:r>
            <a:endParaRPr sz="1600" b="0" i="0" u="none" strike="noStrike" cap="none">
              <a:solidFill>
                <a:srgbClr val="071824"/>
              </a:solidFill>
              <a:latin typeface="Play"/>
              <a:ea typeface="Play"/>
              <a:cs typeface="Play"/>
              <a:sym typeface="Play"/>
            </a:endParaRPr>
          </a:p>
        </p:txBody>
      </p:sp>
      <p:pic>
        <p:nvPicPr>
          <p:cNvPr id="203" name="Google Shape;203;p8"/>
          <p:cNvPicPr preferRelativeResize="0"/>
          <p:nvPr/>
        </p:nvPicPr>
        <p:blipFill rotWithShape="1">
          <a:blip r:embed="rId4">
            <a:alphaModFix/>
          </a:blip>
          <a:srcRect/>
          <a:stretch/>
        </p:blipFill>
        <p:spPr>
          <a:xfrm>
            <a:off x="120650" y="214178"/>
            <a:ext cx="3252470" cy="2168313"/>
          </a:xfrm>
          <a:prstGeom prst="rect">
            <a:avLst/>
          </a:prstGeom>
          <a:noFill/>
          <a:ln>
            <a:noFill/>
          </a:ln>
        </p:spPr>
      </p:pic>
      <p:sp>
        <p:nvSpPr>
          <p:cNvPr id="204" name="Google Shape;204;p8"/>
          <p:cNvSpPr txBox="1"/>
          <p:nvPr/>
        </p:nvSpPr>
        <p:spPr>
          <a:xfrm>
            <a:off x="120650" y="2710200"/>
            <a:ext cx="30501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Ned Lamont: 50%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Bob Stefanowski: 43%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(Emerson College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13</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Ned Lamont: 55%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Bob Stefanowski: 40%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(Western New England U.)</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21</a:t>
            </a:r>
            <a:r>
              <a:rPr lang="en-US" sz="1200" baseline="30000">
                <a:solidFill>
                  <a:srgbClr val="071824"/>
                </a:solidFill>
                <a:latin typeface="Play"/>
                <a:ea typeface="Play"/>
                <a:cs typeface="Play"/>
                <a:sym typeface="Play"/>
              </a:rPr>
              <a:t>st</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Ned Lamont: 57%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Bob Stefanowski: 40%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(Quinnipiac University)</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19</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205" name="Google Shape;205;p8"/>
          <p:cNvSpPr txBox="1"/>
          <p:nvPr/>
        </p:nvSpPr>
        <p:spPr>
          <a:xfrm>
            <a:off x="5981800" y="2192550"/>
            <a:ext cx="9638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Green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Michelle Louise Bicking</a:t>
            </a:r>
            <a:endParaRPr sz="1400" b="0" i="0" u="none" strike="noStrike" cap="none">
              <a:solidFill>
                <a:srgbClr val="000000"/>
              </a:solidFill>
              <a:latin typeface="Play"/>
              <a:ea typeface="Play"/>
              <a:cs typeface="Play"/>
              <a:sym typeface="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COLORADO</a:t>
            </a:r>
            <a:endParaRPr/>
          </a:p>
        </p:txBody>
      </p:sp>
      <p:pic>
        <p:nvPicPr>
          <p:cNvPr id="211" name="Google Shape;211;p9"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12" name="Google Shape;212;p9"/>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213" name="Google Shape;213;p9"/>
          <p:cNvSpPr txBox="1"/>
          <p:nvPr/>
        </p:nvSpPr>
        <p:spPr>
          <a:xfrm>
            <a:off x="3371534" y="2261064"/>
            <a:ext cx="61833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Heidi Ganahl</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American Constitution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Party Challenger: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600"/>
              <a:buFont typeface="Arial"/>
              <a:buChar char="•"/>
            </a:pPr>
            <a:r>
              <a:rPr lang="en-US" sz="1800" b="0" i="0" u="none" strike="noStrike" cap="none">
                <a:solidFill>
                  <a:srgbClr val="00B050"/>
                </a:solidFill>
                <a:latin typeface="Play"/>
                <a:ea typeface="Play"/>
                <a:cs typeface="Play"/>
                <a:sym typeface="Play"/>
              </a:rPr>
              <a:t>Daniel Neuschwanger</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chemeClr val="lt1"/>
              </a:buClr>
              <a:buSzPts val="16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B050"/>
                </a:solidFill>
                <a:latin typeface="Play"/>
                <a:ea typeface="Play"/>
                <a:cs typeface="Play"/>
                <a:sym typeface="Play"/>
              </a:rPr>
              <a:t>Kevin Ruskusky </a:t>
            </a:r>
            <a:endParaRPr sz="1800" b="0" i="0" u="none" strike="noStrike" cap="none">
              <a:solidFill>
                <a:srgbClr val="00B050"/>
              </a:solidFill>
              <a:latin typeface="Play"/>
              <a:ea typeface="Play"/>
              <a:cs typeface="Play"/>
              <a:sym typeface="Play"/>
            </a:endParaRPr>
          </a:p>
        </p:txBody>
      </p:sp>
      <p:sp>
        <p:nvSpPr>
          <p:cNvPr id="214" name="Google Shape;214;p9"/>
          <p:cNvSpPr txBox="1"/>
          <p:nvPr/>
        </p:nvSpPr>
        <p:spPr>
          <a:xfrm>
            <a:off x="3989485" y="1823267"/>
            <a:ext cx="4212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Jared Polis*</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15" name="Google Shape;215;p9"/>
          <p:cNvSpPr txBox="1"/>
          <p:nvPr/>
        </p:nvSpPr>
        <p:spPr>
          <a:xfrm>
            <a:off x="4202849" y="6108230"/>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Lean</a:t>
            </a:r>
            <a:r>
              <a:rPr lang="en-US" sz="1800" b="0" i="0" u="none" strike="noStrike" cap="none">
                <a:solidFill>
                  <a:schemeClr val="accent1"/>
                </a:solidFill>
                <a:latin typeface="Play"/>
                <a:ea typeface="Play"/>
                <a:cs typeface="Play"/>
                <a:sym typeface="Play"/>
              </a:rPr>
              <a:t> </a:t>
            </a:r>
            <a:r>
              <a:rPr lang="en-US" sz="1800" b="0" i="0" u="none" strike="noStrike" cap="none">
                <a:solidFill>
                  <a:schemeClr val="dk2"/>
                </a:solidFill>
                <a:latin typeface="Play"/>
                <a:ea typeface="Play"/>
                <a:cs typeface="Play"/>
                <a:sym typeface="Play"/>
              </a:rPr>
              <a:t>Democrat</a:t>
            </a:r>
            <a:endParaRPr sz="1400" b="0" i="0" u="none" strike="noStrike" cap="none">
              <a:solidFill>
                <a:srgbClr val="000000"/>
              </a:solidFill>
              <a:latin typeface="Arial"/>
              <a:ea typeface="Arial"/>
              <a:cs typeface="Arial"/>
              <a:sym typeface="Arial"/>
            </a:endParaRPr>
          </a:p>
        </p:txBody>
      </p:sp>
      <p:sp>
        <p:nvSpPr>
          <p:cNvPr id="216" name="Google Shape;216;p9"/>
          <p:cNvSpPr txBox="1"/>
          <p:nvPr/>
        </p:nvSpPr>
        <p:spPr>
          <a:xfrm>
            <a:off x="8720665" y="3429000"/>
            <a:ext cx="3786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Michael Bennet (D)</a:t>
            </a:r>
            <a:endParaRPr sz="1400" b="0" i="0" u="none" strike="noStrike" cap="none">
              <a:solidFill>
                <a:srgbClr val="000000"/>
              </a:solidFill>
              <a:latin typeface="Arial"/>
              <a:ea typeface="Arial"/>
              <a:cs typeface="Arial"/>
              <a:sym typeface="Arial"/>
            </a:endParaRPr>
          </a:p>
        </p:txBody>
      </p:sp>
      <p:pic>
        <p:nvPicPr>
          <p:cNvPr id="217" name="Google Shape;217;p9"/>
          <p:cNvPicPr preferRelativeResize="0"/>
          <p:nvPr/>
        </p:nvPicPr>
        <p:blipFill rotWithShape="1">
          <a:blip r:embed="rId4">
            <a:alphaModFix/>
          </a:blip>
          <a:srcRect/>
          <a:stretch/>
        </p:blipFill>
        <p:spPr>
          <a:xfrm>
            <a:off x="213826" y="167225"/>
            <a:ext cx="2586000" cy="2586000"/>
          </a:xfrm>
          <a:prstGeom prst="rect">
            <a:avLst/>
          </a:prstGeom>
          <a:noFill/>
          <a:ln>
            <a:noFill/>
          </a:ln>
        </p:spPr>
      </p:pic>
      <p:sp>
        <p:nvSpPr>
          <p:cNvPr id="218" name="Google Shape;218;p9"/>
          <p:cNvSpPr txBox="1"/>
          <p:nvPr/>
        </p:nvSpPr>
        <p:spPr>
          <a:xfrm>
            <a:off x="213824" y="2753225"/>
            <a:ext cx="3170100" cy="414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Jared Polis: 56%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Heidi Ganahl: 39%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(Data for Progress)</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7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Jared Polis: 54%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Heidi Ganahl: 39%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(Marist College)</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7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Jared Polis: 49%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Heidi Ganahl: 41%</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(Trafalgar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24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219" name="Google Shape;219;p9"/>
          <p:cNvSpPr txBox="1"/>
          <p:nvPr/>
        </p:nvSpPr>
        <p:spPr>
          <a:xfrm>
            <a:off x="6375850" y="2261075"/>
            <a:ext cx="5695500" cy="206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Unity Party Challenger: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B050"/>
                </a:solidFill>
                <a:latin typeface="Play"/>
                <a:ea typeface="Play"/>
                <a:cs typeface="Play"/>
                <a:sym typeface="Play"/>
              </a:rPr>
              <a:t>Paul Fiorino</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B050"/>
                </a:solidFill>
                <a:latin typeface="Play"/>
                <a:ea typeface="Play"/>
                <a:cs typeface="Play"/>
                <a:sym typeface="Play"/>
              </a:rPr>
              <a:t>Zachary Varon</a:t>
            </a:r>
            <a:endParaRPr sz="1800" b="0" i="0" u="none" strike="noStrike" cap="none">
              <a:solidFill>
                <a:srgbClr val="00B050"/>
              </a:solidFill>
              <a:latin typeface="Play"/>
              <a:ea typeface="Play"/>
              <a:cs typeface="Play"/>
              <a:sym typeface="Play"/>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B050"/>
                </a:solidFill>
                <a:latin typeface="Play"/>
                <a:ea typeface="Play"/>
                <a:cs typeface="Play"/>
                <a:sym typeface="Play"/>
              </a:rPr>
              <a:t>Paul Willmon</a:t>
            </a:r>
            <a:endParaRPr sz="16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lay"/>
              <a:ea typeface="Play"/>
              <a:cs typeface="Play"/>
              <a:sym typeface="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0"/>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FLORIDA</a:t>
            </a:r>
            <a:endParaRPr/>
          </a:p>
        </p:txBody>
      </p:sp>
      <p:pic>
        <p:nvPicPr>
          <p:cNvPr id="225" name="Google Shape;225;p10"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26" name="Google Shape;226;p10"/>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227" name="Google Shape;227;p10"/>
          <p:cNvSpPr txBox="1"/>
          <p:nvPr/>
        </p:nvSpPr>
        <p:spPr>
          <a:xfrm>
            <a:off x="3206338" y="2178103"/>
            <a:ext cx="66546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600"/>
              <a:buFont typeface="Arial"/>
              <a:buChar char="•"/>
            </a:pPr>
            <a:r>
              <a:rPr lang="en-US" sz="1800" b="0" i="0" u="none" strike="noStrike" cap="none">
                <a:solidFill>
                  <a:schemeClr val="dk2"/>
                </a:solidFill>
                <a:latin typeface="Play"/>
                <a:ea typeface="Play"/>
                <a:cs typeface="Play"/>
                <a:sym typeface="Play"/>
              </a:rPr>
              <a:t>Charlie Crist</a:t>
            </a:r>
            <a:r>
              <a:rPr lang="en-US" sz="1800" b="0" i="0" u="none" strike="noStrike" cap="none">
                <a:solidFill>
                  <a:schemeClr val="accent3"/>
                </a:solidFill>
                <a:latin typeface="Play"/>
                <a:ea typeface="Play"/>
                <a:cs typeface="Play"/>
                <a:sym typeface="Play"/>
              </a:rPr>
              <a:t>	</a:t>
            </a: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chemeClr val="lt1"/>
              </a:buClr>
              <a:buSzPts val="1600"/>
              <a:buFont typeface="Arial"/>
              <a:buNone/>
            </a:pP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B050"/>
                </a:solidFill>
                <a:latin typeface="Play"/>
                <a:ea typeface="Play"/>
                <a:cs typeface="Play"/>
                <a:sym typeface="Play"/>
              </a:rPr>
              <a:t>Hector Roos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No Party Affiliation Challenger: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600"/>
              <a:buFont typeface="Arial"/>
              <a:buChar char="•"/>
            </a:pPr>
            <a:r>
              <a:rPr lang="en-US" sz="1800" b="0" i="0" u="none" strike="noStrike" cap="none">
                <a:solidFill>
                  <a:srgbClr val="00B050"/>
                </a:solidFill>
                <a:latin typeface="Play"/>
                <a:ea typeface="Play"/>
                <a:cs typeface="Play"/>
                <a:sym typeface="Play"/>
              </a:rPr>
              <a:t>Carmen Gimenez</a:t>
            </a:r>
            <a:endParaRPr sz="1600" b="0" i="0" u="none" strike="noStrike" cap="none">
              <a:solidFill>
                <a:srgbClr val="000000"/>
              </a:solidFill>
              <a:latin typeface="Arial"/>
              <a:ea typeface="Arial"/>
              <a:cs typeface="Arial"/>
              <a:sym typeface="Arial"/>
            </a:endParaRPr>
          </a:p>
        </p:txBody>
      </p:sp>
      <p:sp>
        <p:nvSpPr>
          <p:cNvPr id="228" name="Google Shape;228;p10"/>
          <p:cNvSpPr txBox="1"/>
          <p:nvPr/>
        </p:nvSpPr>
        <p:spPr>
          <a:xfrm>
            <a:off x="3989485" y="1823267"/>
            <a:ext cx="421301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Ron DeSantis*</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29" name="Google Shape;229;p10"/>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a:t>
            </a:r>
            <a:r>
              <a:rPr lang="en-US" sz="1800" b="0" i="0" u="none" strike="noStrike" cap="none">
                <a:solidFill>
                  <a:schemeClr val="dk1"/>
                </a:solidFill>
                <a:latin typeface="Play"/>
                <a:ea typeface="Play"/>
                <a:cs typeface="Play"/>
                <a:sym typeface="Play"/>
              </a:rPr>
              <a:t> </a:t>
            </a:r>
            <a:r>
              <a:rPr lang="en-US" sz="1800">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sp>
        <p:nvSpPr>
          <p:cNvPr id="230" name="Google Shape;230;p10"/>
          <p:cNvSpPr txBox="1"/>
          <p:nvPr/>
        </p:nvSpPr>
        <p:spPr>
          <a:xfrm>
            <a:off x="9231835" y="3193746"/>
            <a:ext cx="2960165"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Marco Rubio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Val Demings (D)</a:t>
            </a:r>
            <a:endParaRPr sz="1400" b="0" i="0" u="none" strike="noStrike" cap="none">
              <a:solidFill>
                <a:srgbClr val="000000"/>
              </a:solidFill>
              <a:latin typeface="Arial"/>
              <a:ea typeface="Arial"/>
              <a:cs typeface="Arial"/>
              <a:sym typeface="Arial"/>
            </a:endParaRPr>
          </a:p>
        </p:txBody>
      </p:sp>
      <p:pic>
        <p:nvPicPr>
          <p:cNvPr id="231" name="Google Shape;231;p10"/>
          <p:cNvPicPr preferRelativeResize="0"/>
          <p:nvPr/>
        </p:nvPicPr>
        <p:blipFill rotWithShape="1">
          <a:blip r:embed="rId4">
            <a:alphaModFix/>
          </a:blip>
          <a:srcRect/>
          <a:stretch/>
        </p:blipFill>
        <p:spPr>
          <a:xfrm>
            <a:off x="120650" y="155111"/>
            <a:ext cx="2714829" cy="2315511"/>
          </a:xfrm>
          <a:prstGeom prst="rect">
            <a:avLst/>
          </a:prstGeom>
          <a:noFill/>
          <a:ln>
            <a:noFill/>
          </a:ln>
        </p:spPr>
      </p:pic>
      <p:sp>
        <p:nvSpPr>
          <p:cNvPr id="232" name="Google Shape;232;p10"/>
          <p:cNvSpPr txBox="1"/>
          <p:nvPr/>
        </p:nvSpPr>
        <p:spPr>
          <a:xfrm>
            <a:off x="120638" y="2620846"/>
            <a:ext cx="28146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Charlie Crist: 42%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Ron DeSantis: 52%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(Sachs Media)</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Charlie Crist: 41%</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Ron DeSantis: 52%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(Mason-Dixon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28</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Charlie Crist: 4</a:t>
            </a:r>
            <a:r>
              <a:rPr lang="en-US" sz="1800">
                <a:solidFill>
                  <a:srgbClr val="071824"/>
                </a:solidFill>
                <a:latin typeface="Play"/>
                <a:ea typeface="Play"/>
                <a:cs typeface="Play"/>
                <a:sym typeface="Play"/>
              </a:rPr>
              <a:t>6</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Ron DeSantis: </a:t>
            </a:r>
            <a:r>
              <a:rPr lang="en-US" sz="1800">
                <a:solidFill>
                  <a:srgbClr val="071824"/>
                </a:solidFill>
                <a:latin typeface="Play"/>
                <a:ea typeface="Play"/>
                <a:cs typeface="Play"/>
                <a:sym typeface="Play"/>
              </a:rPr>
              <a:t>47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a:t>
            </a:r>
            <a:r>
              <a:rPr lang="en-US" sz="1800">
                <a:solidFill>
                  <a:srgbClr val="071824"/>
                </a:solidFill>
                <a:latin typeface="Play"/>
                <a:ea typeface="Play"/>
                <a:cs typeface="Play"/>
                <a:sym typeface="Play"/>
              </a:rPr>
              <a:t>larity Campaign Labs</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27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11"/>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GEORGIA</a:t>
            </a:r>
            <a:endParaRPr/>
          </a:p>
        </p:txBody>
      </p:sp>
      <p:pic>
        <p:nvPicPr>
          <p:cNvPr id="238" name="Google Shape;238;p11"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39" name="Google Shape;239;p11"/>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240" name="Google Shape;240;p11"/>
          <p:cNvSpPr txBox="1"/>
          <p:nvPr/>
        </p:nvSpPr>
        <p:spPr>
          <a:xfrm>
            <a:off x="3632489" y="2293095"/>
            <a:ext cx="6201900" cy="283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Stacey Abrams*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Shane Hazel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David Byrne Bartell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Milton Lofton</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chemeClr val="lt1"/>
              </a:buClr>
              <a:buSzPts val="1600"/>
              <a:buFont typeface="Arial"/>
              <a:buNone/>
            </a:pPr>
            <a:endParaRPr sz="1600" b="0" i="0" u="none" strike="noStrike" cap="none">
              <a:solidFill>
                <a:srgbClr val="00B050"/>
              </a:solidFill>
              <a:latin typeface="Play"/>
              <a:ea typeface="Play"/>
              <a:cs typeface="Play"/>
              <a:sym typeface="Play"/>
            </a:endParaRPr>
          </a:p>
        </p:txBody>
      </p:sp>
      <p:sp>
        <p:nvSpPr>
          <p:cNvPr id="241" name="Google Shape;241;p11"/>
          <p:cNvSpPr txBox="1"/>
          <p:nvPr/>
        </p:nvSpPr>
        <p:spPr>
          <a:xfrm>
            <a:off x="3989485" y="1823267"/>
            <a:ext cx="42129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Brian Kemp*</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42" name="Google Shape;242;p11"/>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Likely</a:t>
            </a:r>
            <a:r>
              <a:rPr lang="en-US" sz="1800" b="0" i="0" u="none" strike="noStrike" cap="none">
                <a:solidFill>
                  <a:schemeClr val="dk1"/>
                </a:solidFill>
                <a:latin typeface="Play"/>
                <a:ea typeface="Play"/>
                <a:cs typeface="Play"/>
                <a:sym typeface="Play"/>
              </a:rPr>
              <a:t> Republican</a:t>
            </a:r>
            <a:endParaRPr sz="1400" b="0" i="0" u="none" strike="noStrike" cap="none">
              <a:solidFill>
                <a:srgbClr val="000000"/>
              </a:solidFill>
              <a:latin typeface="Arial"/>
              <a:ea typeface="Arial"/>
              <a:cs typeface="Arial"/>
              <a:sym typeface="Arial"/>
            </a:endParaRPr>
          </a:p>
        </p:txBody>
      </p:sp>
      <p:sp>
        <p:nvSpPr>
          <p:cNvPr id="243" name="Google Shape;243;p11"/>
          <p:cNvSpPr txBox="1"/>
          <p:nvPr/>
        </p:nvSpPr>
        <p:spPr>
          <a:xfrm>
            <a:off x="8584133" y="3154908"/>
            <a:ext cx="3786293"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Raphael Warnock (D)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Herschel Walker (R)</a:t>
            </a:r>
            <a:endParaRPr sz="1400" b="0" i="0" u="none" strike="noStrike" cap="none">
              <a:solidFill>
                <a:srgbClr val="000000"/>
              </a:solidFill>
              <a:latin typeface="Arial"/>
              <a:ea typeface="Arial"/>
              <a:cs typeface="Arial"/>
              <a:sym typeface="Arial"/>
            </a:endParaRPr>
          </a:p>
        </p:txBody>
      </p:sp>
      <p:pic>
        <p:nvPicPr>
          <p:cNvPr id="244" name="Google Shape;244;p11"/>
          <p:cNvPicPr preferRelativeResize="0"/>
          <p:nvPr/>
        </p:nvPicPr>
        <p:blipFill rotWithShape="1">
          <a:blip r:embed="rId4">
            <a:alphaModFix/>
          </a:blip>
          <a:srcRect/>
          <a:stretch/>
        </p:blipFill>
        <p:spPr>
          <a:xfrm>
            <a:off x="175150" y="205100"/>
            <a:ext cx="2286400" cy="2743675"/>
          </a:xfrm>
          <a:prstGeom prst="rect">
            <a:avLst/>
          </a:prstGeom>
          <a:noFill/>
          <a:ln>
            <a:noFill/>
          </a:ln>
        </p:spPr>
      </p:pic>
      <p:sp>
        <p:nvSpPr>
          <p:cNvPr id="245" name="Google Shape;245;p11"/>
          <p:cNvSpPr txBox="1"/>
          <p:nvPr/>
        </p:nvSpPr>
        <p:spPr>
          <a:xfrm>
            <a:off x="175151" y="2874225"/>
            <a:ext cx="32961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Stacey Abrams: 43%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Brian Kemp: 50%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(Insider Advantage)</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Stacey Abrams: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Brian Kemp: 51%</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(Emerson College)</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Stacey Abrams: 4</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Brian Kemp: </a:t>
            </a:r>
            <a:r>
              <a:rPr lang="en-US" sz="1800">
                <a:solidFill>
                  <a:srgbClr val="071824"/>
                </a:solidFill>
                <a:latin typeface="Play"/>
                <a:ea typeface="Play"/>
                <a:cs typeface="Play"/>
                <a:sym typeface="Play"/>
              </a:rPr>
              <a:t>51</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Landmark Communications</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12"/>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HAWAII</a:t>
            </a:r>
            <a:endParaRPr/>
          </a:p>
        </p:txBody>
      </p:sp>
      <p:pic>
        <p:nvPicPr>
          <p:cNvPr id="251" name="Google Shape;251;p12"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52" name="Google Shape;252;p12"/>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253" name="Google Shape;253;p12"/>
          <p:cNvSpPr txBox="1"/>
          <p:nvPr/>
        </p:nvSpPr>
        <p:spPr>
          <a:xfrm>
            <a:off x="3725336" y="2249413"/>
            <a:ext cx="57975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Duke Aiona</a:t>
            </a: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Joshua Green*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p:txBody>
      </p:sp>
      <p:sp>
        <p:nvSpPr>
          <p:cNvPr id="254" name="Google Shape;254;p12"/>
          <p:cNvSpPr txBox="1"/>
          <p:nvPr/>
        </p:nvSpPr>
        <p:spPr>
          <a:xfrm>
            <a:off x="3989485" y="1823267"/>
            <a:ext cx="421301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255" name="Google Shape;255;p12"/>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Solid</a:t>
            </a:r>
            <a:r>
              <a:rPr lang="en-US" sz="1800" b="0" i="0" u="none" strike="noStrike" cap="none">
                <a:solidFill>
                  <a:schemeClr val="dk2"/>
                </a:solidFill>
                <a:latin typeface="Play"/>
                <a:ea typeface="Play"/>
                <a:cs typeface="Play"/>
                <a:sym typeface="Play"/>
              </a:rPr>
              <a:t> </a:t>
            </a:r>
            <a:r>
              <a:rPr lang="en-US" sz="1800">
                <a:solidFill>
                  <a:schemeClr val="dk2"/>
                </a:solidFill>
                <a:latin typeface="Play"/>
                <a:ea typeface="Play"/>
                <a:cs typeface="Play"/>
                <a:sym typeface="Play"/>
              </a:rPr>
              <a:t>Democrat</a:t>
            </a:r>
            <a:endParaRPr sz="1400" b="0" i="0" u="none" strike="noStrike" cap="none">
              <a:solidFill>
                <a:srgbClr val="000000"/>
              </a:solidFill>
              <a:latin typeface="Arial"/>
              <a:ea typeface="Arial"/>
              <a:cs typeface="Arial"/>
              <a:sym typeface="Arial"/>
            </a:endParaRPr>
          </a:p>
        </p:txBody>
      </p:sp>
      <p:sp>
        <p:nvSpPr>
          <p:cNvPr id="256" name="Google Shape;256;p12"/>
          <p:cNvSpPr txBox="1"/>
          <p:nvPr/>
        </p:nvSpPr>
        <p:spPr>
          <a:xfrm>
            <a:off x="8526042" y="3428714"/>
            <a:ext cx="3786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OPEN</a:t>
            </a:r>
            <a:endParaRPr sz="1400" b="0" i="0" u="none" strike="noStrike" cap="none">
              <a:solidFill>
                <a:srgbClr val="000000"/>
              </a:solidFill>
              <a:latin typeface="Arial"/>
              <a:ea typeface="Arial"/>
              <a:cs typeface="Arial"/>
              <a:sym typeface="Arial"/>
            </a:endParaRPr>
          </a:p>
        </p:txBody>
      </p:sp>
      <p:pic>
        <p:nvPicPr>
          <p:cNvPr id="257" name="Google Shape;257;p12"/>
          <p:cNvPicPr preferRelativeResize="0"/>
          <p:nvPr/>
        </p:nvPicPr>
        <p:blipFill rotWithShape="1">
          <a:blip r:embed="rId4">
            <a:alphaModFix/>
          </a:blip>
          <a:srcRect/>
          <a:stretch/>
        </p:blipFill>
        <p:spPr>
          <a:xfrm>
            <a:off x="191418" y="211894"/>
            <a:ext cx="2803550" cy="19807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3"/>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IDAHO</a:t>
            </a:r>
            <a:endParaRPr/>
          </a:p>
        </p:txBody>
      </p:sp>
      <p:pic>
        <p:nvPicPr>
          <p:cNvPr id="263" name="Google Shape;263;p13"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64" name="Google Shape;264;p13"/>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265" name="Google Shape;265;p13"/>
          <p:cNvSpPr txBox="1"/>
          <p:nvPr/>
        </p:nvSpPr>
        <p:spPr>
          <a:xfrm>
            <a:off x="3580173" y="2295971"/>
            <a:ext cx="62019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Stephen Heidt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Ammon Bundy</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Constitution Party Challenger: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Chantyrose Davison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Paul Sand</a:t>
            </a:r>
            <a:endParaRPr sz="1800" b="0" i="0" u="none" strike="noStrike" cap="none">
              <a:solidFill>
                <a:srgbClr val="000000"/>
              </a:solidFill>
              <a:latin typeface="Arial"/>
              <a:ea typeface="Arial"/>
              <a:cs typeface="Arial"/>
              <a:sym typeface="Arial"/>
            </a:endParaRPr>
          </a:p>
        </p:txBody>
      </p:sp>
      <p:sp>
        <p:nvSpPr>
          <p:cNvPr id="266" name="Google Shape;266;p13"/>
          <p:cNvSpPr txBox="1"/>
          <p:nvPr/>
        </p:nvSpPr>
        <p:spPr>
          <a:xfrm>
            <a:off x="3989485" y="1823267"/>
            <a:ext cx="42129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Brad Little*</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67" name="Google Shape;267;p13"/>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a:t>
            </a:r>
            <a:r>
              <a:rPr lang="en-US" sz="1800" b="0" i="0" u="none" strike="noStrike" cap="none">
                <a:solidFill>
                  <a:schemeClr val="dk1"/>
                </a:solidFill>
                <a:latin typeface="Play"/>
                <a:ea typeface="Play"/>
                <a:cs typeface="Play"/>
                <a:sym typeface="Play"/>
              </a:rPr>
              <a:t>Republican</a:t>
            </a:r>
            <a:endParaRPr sz="1800" b="0" i="0" u="none" strike="noStrike" cap="none">
              <a:solidFill>
                <a:schemeClr val="dk1"/>
              </a:solidFill>
              <a:latin typeface="Play"/>
              <a:ea typeface="Play"/>
              <a:cs typeface="Play"/>
              <a:sym typeface="Play"/>
            </a:endParaRPr>
          </a:p>
        </p:txBody>
      </p:sp>
      <p:sp>
        <p:nvSpPr>
          <p:cNvPr id="268" name="Google Shape;268;p13"/>
          <p:cNvSpPr txBox="1"/>
          <p:nvPr/>
        </p:nvSpPr>
        <p:spPr>
          <a:xfrm>
            <a:off x="8610765" y="2819264"/>
            <a:ext cx="3786300" cy="212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Mike Crapo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David Roth (D)</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endParaRPr sz="1600">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a:solidFill>
                  <a:srgbClr val="071824"/>
                </a:solidFill>
                <a:latin typeface="Play"/>
                <a:ea typeface="Play"/>
                <a:cs typeface="Play"/>
                <a:sym typeface="Play"/>
              </a:rPr>
              <a:t>Party Registration in Idaho:</a:t>
            </a:r>
            <a:endParaRPr sz="1600">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a:solidFill>
                  <a:srgbClr val="071824"/>
                </a:solidFill>
                <a:latin typeface="Play"/>
                <a:ea typeface="Play"/>
                <a:cs typeface="Play"/>
                <a:sym typeface="Play"/>
              </a:rPr>
              <a:t>Republican: 53.6%</a:t>
            </a:r>
            <a:endParaRPr sz="1600">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a:solidFill>
                  <a:srgbClr val="071824"/>
                </a:solidFill>
                <a:latin typeface="Play"/>
                <a:ea typeface="Play"/>
                <a:cs typeface="Play"/>
                <a:sym typeface="Play"/>
              </a:rPr>
              <a:t>Democrat: 13.6%</a:t>
            </a:r>
            <a:endParaRPr sz="1600">
              <a:solidFill>
                <a:srgbClr val="071824"/>
              </a:solidFill>
              <a:latin typeface="Play"/>
              <a:ea typeface="Play"/>
              <a:cs typeface="Play"/>
              <a:sym typeface="Play"/>
            </a:endParaRPr>
          </a:p>
        </p:txBody>
      </p:sp>
      <p:pic>
        <p:nvPicPr>
          <p:cNvPr id="269" name="Google Shape;269;p13"/>
          <p:cNvPicPr preferRelativeResize="0"/>
          <p:nvPr/>
        </p:nvPicPr>
        <p:blipFill rotWithShape="1">
          <a:blip r:embed="rId4">
            <a:alphaModFix/>
          </a:blip>
          <a:srcRect/>
          <a:stretch/>
        </p:blipFill>
        <p:spPr>
          <a:xfrm>
            <a:off x="268548" y="201738"/>
            <a:ext cx="2044700" cy="3151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ILLINOIS</a:t>
            </a:r>
            <a:endParaRPr/>
          </a:p>
        </p:txBody>
      </p:sp>
      <p:pic>
        <p:nvPicPr>
          <p:cNvPr id="275" name="Google Shape;275;p14"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76" name="Google Shape;276;p14"/>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a:t>
            </a:r>
            <a:r>
              <a:rPr lang="en-US" sz="1800" b="0" i="0" u="none" strike="noStrike" cap="none">
                <a:solidFill>
                  <a:schemeClr val="accent3"/>
                </a:solidFill>
                <a:latin typeface="Play"/>
                <a:ea typeface="Play"/>
                <a:cs typeface="Play"/>
                <a:sym typeface="Play"/>
              </a:rPr>
              <a:t> </a:t>
            </a:r>
            <a:r>
              <a:rPr lang="en-US" sz="1800" b="0" i="0" u="none" strike="noStrike" cap="none">
                <a:solidFill>
                  <a:schemeClr val="dk2"/>
                </a:solidFill>
                <a:latin typeface="Play"/>
                <a:ea typeface="Play"/>
                <a:cs typeface="Play"/>
                <a:sym typeface="Play"/>
              </a:rPr>
              <a:t>HELD</a:t>
            </a:r>
            <a:endParaRPr sz="1400" b="0" i="0" u="none" strike="noStrike" cap="none">
              <a:solidFill>
                <a:srgbClr val="000000"/>
              </a:solidFill>
              <a:latin typeface="Arial"/>
              <a:ea typeface="Arial"/>
              <a:cs typeface="Arial"/>
              <a:sym typeface="Arial"/>
            </a:endParaRPr>
          </a:p>
        </p:txBody>
      </p:sp>
      <p:sp>
        <p:nvSpPr>
          <p:cNvPr id="277" name="Google Shape;277;p14"/>
          <p:cNvSpPr txBox="1"/>
          <p:nvPr/>
        </p:nvSpPr>
        <p:spPr>
          <a:xfrm>
            <a:off x="3146961" y="2357706"/>
            <a:ext cx="57357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Darren Bailey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Shon-Tiyon Horton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Elizabeth Sebesta</a:t>
            </a:r>
            <a:endParaRPr sz="1400" b="0" i="0" u="none" strike="noStrike" cap="none">
              <a:solidFill>
                <a:srgbClr val="000000"/>
              </a:solidFill>
              <a:latin typeface="Arial"/>
              <a:ea typeface="Arial"/>
              <a:cs typeface="Arial"/>
              <a:sym typeface="Arial"/>
            </a:endParaRPr>
          </a:p>
        </p:txBody>
      </p:sp>
      <p:sp>
        <p:nvSpPr>
          <p:cNvPr id="278" name="Google Shape;278;p14"/>
          <p:cNvSpPr txBox="1"/>
          <p:nvPr/>
        </p:nvSpPr>
        <p:spPr>
          <a:xfrm>
            <a:off x="3989485" y="1823267"/>
            <a:ext cx="421301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J.B. Pritzker*</a:t>
            </a:r>
            <a:endParaRPr sz="1800" b="0" i="0" u="none" strike="noStrike" cap="none">
              <a:solidFill>
                <a:schemeClr val="lt1"/>
              </a:solidFill>
              <a:latin typeface="Play"/>
              <a:ea typeface="Play"/>
              <a:cs typeface="Play"/>
              <a:sym typeface="Play"/>
            </a:endParaRPr>
          </a:p>
        </p:txBody>
      </p:sp>
      <p:sp>
        <p:nvSpPr>
          <p:cNvPr id="279" name="Google Shape;279;p14"/>
          <p:cNvSpPr txBox="1"/>
          <p:nvPr/>
        </p:nvSpPr>
        <p:spPr>
          <a:xfrm>
            <a:off x="4202843" y="5855652"/>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Likely </a:t>
            </a:r>
            <a:r>
              <a:rPr lang="en-US" sz="1800" b="0" i="0" u="none" strike="noStrike" cap="none">
                <a:solidFill>
                  <a:schemeClr val="dk2"/>
                </a:solidFill>
                <a:latin typeface="Play"/>
                <a:ea typeface="Play"/>
                <a:cs typeface="Play"/>
                <a:sym typeface="Play"/>
              </a:rPr>
              <a:t>Democrat </a:t>
            </a:r>
            <a:endParaRPr sz="1400" b="0" i="0" u="none" strike="noStrike" cap="none">
              <a:solidFill>
                <a:srgbClr val="000000"/>
              </a:solidFill>
              <a:latin typeface="Arial"/>
              <a:ea typeface="Arial"/>
              <a:cs typeface="Arial"/>
              <a:sym typeface="Arial"/>
            </a:endParaRPr>
          </a:p>
        </p:txBody>
      </p:sp>
      <p:sp>
        <p:nvSpPr>
          <p:cNvPr id="280" name="Google Shape;280;p14"/>
          <p:cNvSpPr txBox="1"/>
          <p:nvPr/>
        </p:nvSpPr>
        <p:spPr>
          <a:xfrm>
            <a:off x="8405707" y="3080877"/>
            <a:ext cx="3786293"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Tammy Duckworth (D)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Kathy Salvi (R)</a:t>
            </a:r>
            <a:endParaRPr sz="1400" b="0" i="0" u="none" strike="noStrike" cap="none">
              <a:solidFill>
                <a:srgbClr val="000000"/>
              </a:solidFill>
              <a:latin typeface="Arial"/>
              <a:ea typeface="Arial"/>
              <a:cs typeface="Arial"/>
              <a:sym typeface="Arial"/>
            </a:endParaRPr>
          </a:p>
        </p:txBody>
      </p:sp>
      <p:pic>
        <p:nvPicPr>
          <p:cNvPr id="281" name="Google Shape;281;p14"/>
          <p:cNvPicPr preferRelativeResize="0"/>
          <p:nvPr/>
        </p:nvPicPr>
        <p:blipFill rotWithShape="1">
          <a:blip r:embed="rId4">
            <a:alphaModFix/>
          </a:blip>
          <a:srcRect/>
          <a:stretch/>
        </p:blipFill>
        <p:spPr>
          <a:xfrm>
            <a:off x="188751" y="197415"/>
            <a:ext cx="2705175" cy="2705175"/>
          </a:xfrm>
          <a:prstGeom prst="rect">
            <a:avLst/>
          </a:prstGeom>
          <a:noFill/>
          <a:ln>
            <a:noFill/>
          </a:ln>
        </p:spPr>
      </p:pic>
      <p:sp>
        <p:nvSpPr>
          <p:cNvPr id="282" name="Google Shape;282;p14"/>
          <p:cNvSpPr txBox="1"/>
          <p:nvPr/>
        </p:nvSpPr>
        <p:spPr>
          <a:xfrm>
            <a:off x="118150" y="2733000"/>
            <a:ext cx="30288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Polling Data:</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J.B. Pritzker: 49%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Darren Bailey: 34%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(Public Policy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11</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6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Gov. J.B. Pritzker: 50%</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Darren Bailey: 45%</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(Fabrizio, Lee &amp; Associates)</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Gov. J.B. Pritzker: 51%</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Darren Bailey: 36%</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(Emerson College)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23</a:t>
            </a:r>
            <a:r>
              <a:rPr lang="en-US" sz="1200" baseline="30000">
                <a:solidFill>
                  <a:srgbClr val="071824"/>
                </a:solidFill>
                <a:latin typeface="Play"/>
                <a:ea typeface="Play"/>
                <a:cs typeface="Play"/>
                <a:sym typeface="Play"/>
              </a:rPr>
              <a:t>rd</a:t>
            </a:r>
            <a:r>
              <a:rPr lang="en-US" sz="1200">
                <a:solidFill>
                  <a:srgbClr val="071824"/>
                </a:solidFill>
                <a:latin typeface="Play"/>
                <a:ea typeface="Play"/>
                <a:cs typeface="Play"/>
                <a:sym typeface="Play"/>
              </a:rPr>
              <a:t>)</a:t>
            </a:r>
            <a:endParaRPr>
              <a:latin typeface="Play"/>
              <a:ea typeface="Play"/>
              <a:cs typeface="Play"/>
              <a:sym typeface="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IOWA</a:t>
            </a:r>
            <a:endParaRPr/>
          </a:p>
        </p:txBody>
      </p:sp>
      <p:pic>
        <p:nvPicPr>
          <p:cNvPr id="288" name="Google Shape;288;p1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289" name="Google Shape;289;p15"/>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800" b="0" i="0" u="none" strike="noStrike" cap="none">
              <a:solidFill>
                <a:schemeClr val="dk1"/>
              </a:solidFill>
              <a:latin typeface="Play"/>
              <a:ea typeface="Play"/>
              <a:cs typeface="Play"/>
              <a:sym typeface="Play"/>
            </a:endParaRPr>
          </a:p>
        </p:txBody>
      </p:sp>
      <p:sp>
        <p:nvSpPr>
          <p:cNvPr id="290" name="Google Shape;290;p15"/>
          <p:cNvSpPr txBox="1"/>
          <p:nvPr/>
        </p:nvSpPr>
        <p:spPr>
          <a:xfrm>
            <a:off x="3552332" y="2299871"/>
            <a:ext cx="58239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Deidre DeJear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Rick Stewart</a:t>
            </a:r>
            <a:endParaRPr sz="1400" b="0" i="0" u="none" strike="noStrike" cap="none">
              <a:solidFill>
                <a:srgbClr val="000000"/>
              </a:solidFill>
              <a:latin typeface="Arial"/>
              <a:ea typeface="Arial"/>
              <a:cs typeface="Arial"/>
              <a:sym typeface="Arial"/>
            </a:endParaRPr>
          </a:p>
        </p:txBody>
      </p:sp>
      <p:sp>
        <p:nvSpPr>
          <p:cNvPr id="291" name="Google Shape;291;p15"/>
          <p:cNvSpPr txBox="1"/>
          <p:nvPr/>
        </p:nvSpPr>
        <p:spPr>
          <a:xfrm>
            <a:off x="3989485" y="1823267"/>
            <a:ext cx="421301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Kim Reynolds*</a:t>
            </a:r>
            <a:endParaRPr sz="1800" b="0" i="0" u="none" strike="noStrike" cap="none">
              <a:solidFill>
                <a:schemeClr val="lt1"/>
              </a:solidFill>
              <a:latin typeface="Play"/>
              <a:ea typeface="Play"/>
              <a:cs typeface="Play"/>
              <a:sym typeface="Play"/>
            </a:endParaRPr>
          </a:p>
        </p:txBody>
      </p:sp>
      <p:sp>
        <p:nvSpPr>
          <p:cNvPr id="292" name="Google Shape;292;p15"/>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Likely </a:t>
            </a:r>
            <a:r>
              <a:rPr lang="en-US" sz="1800" b="0" i="0" u="none" strike="noStrike" cap="none">
                <a:solidFill>
                  <a:schemeClr val="dk1"/>
                </a:solidFill>
                <a:latin typeface="Play"/>
                <a:ea typeface="Play"/>
                <a:cs typeface="Play"/>
                <a:sym typeface="Play"/>
              </a:rPr>
              <a:t>Republican</a:t>
            </a:r>
            <a:endParaRPr sz="1800" b="0" i="0" u="none" strike="noStrike" cap="none">
              <a:solidFill>
                <a:schemeClr val="dk1"/>
              </a:solidFill>
              <a:latin typeface="Play"/>
              <a:ea typeface="Play"/>
              <a:cs typeface="Play"/>
              <a:sym typeface="Play"/>
            </a:endParaRPr>
          </a:p>
        </p:txBody>
      </p:sp>
      <p:sp>
        <p:nvSpPr>
          <p:cNvPr id="293" name="Google Shape;293;p15"/>
          <p:cNvSpPr txBox="1"/>
          <p:nvPr/>
        </p:nvSpPr>
        <p:spPr>
          <a:xfrm>
            <a:off x="8545407" y="3155040"/>
            <a:ext cx="3786293"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Play"/>
                <a:ea typeface="Play"/>
                <a:cs typeface="Play"/>
                <a:sym typeface="Play"/>
              </a:rPr>
              <a:t>Incumbent: Chuck Grassley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Play"/>
                <a:ea typeface="Play"/>
                <a:cs typeface="Play"/>
                <a:sym typeface="Play"/>
              </a:rPr>
              <a:t>Challenger: Michael Franken (D)</a:t>
            </a:r>
            <a:endParaRPr sz="1400" b="0" i="0" u="none" strike="noStrike" cap="none">
              <a:solidFill>
                <a:srgbClr val="000000"/>
              </a:solidFill>
              <a:latin typeface="Arial"/>
              <a:ea typeface="Arial"/>
              <a:cs typeface="Arial"/>
              <a:sym typeface="Arial"/>
            </a:endParaRPr>
          </a:p>
        </p:txBody>
      </p:sp>
      <p:pic>
        <p:nvPicPr>
          <p:cNvPr id="294" name="Google Shape;294;p15"/>
          <p:cNvPicPr preferRelativeResize="0"/>
          <p:nvPr/>
        </p:nvPicPr>
        <p:blipFill rotWithShape="1">
          <a:blip r:embed="rId4">
            <a:alphaModFix/>
          </a:blip>
          <a:srcRect/>
          <a:stretch/>
        </p:blipFill>
        <p:spPr>
          <a:xfrm>
            <a:off x="209128" y="245682"/>
            <a:ext cx="3101788" cy="1924067"/>
          </a:xfrm>
          <a:prstGeom prst="rect">
            <a:avLst/>
          </a:prstGeom>
          <a:noFill/>
          <a:ln>
            <a:noFill/>
          </a:ln>
        </p:spPr>
      </p:pic>
      <p:sp>
        <p:nvSpPr>
          <p:cNvPr id="295" name="Google Shape;295;p15"/>
          <p:cNvSpPr txBox="1"/>
          <p:nvPr/>
        </p:nvSpPr>
        <p:spPr>
          <a:xfrm>
            <a:off x="209128" y="3038621"/>
            <a:ext cx="28146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Deidre DeJear: 3</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Kim Reynolds: </a:t>
            </a:r>
            <a:r>
              <a:rPr lang="en-US" sz="1800">
                <a:solidFill>
                  <a:srgbClr val="071824"/>
                </a:solidFill>
                <a:latin typeface="Play"/>
                <a:ea typeface="Play"/>
                <a:cs typeface="Play"/>
                <a:sym typeface="Play"/>
              </a:rPr>
              <a:t>52</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Des Moines Register</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12</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 </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Deidre DeJear: 36%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Kim Reynolds: 59%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(Cygnal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16"/>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KANSAS</a:t>
            </a:r>
            <a:endParaRPr/>
          </a:p>
        </p:txBody>
      </p:sp>
      <p:pic>
        <p:nvPicPr>
          <p:cNvPr id="301" name="Google Shape;301;p16"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02" name="Google Shape;302;p16"/>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303" name="Google Shape;303;p16"/>
          <p:cNvSpPr txBox="1"/>
          <p:nvPr/>
        </p:nvSpPr>
        <p:spPr>
          <a:xfrm>
            <a:off x="3211840" y="2314373"/>
            <a:ext cx="62019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Derek Schmidt*</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Seth Cordell</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Dennis Pyle</a:t>
            </a:r>
            <a:endParaRPr sz="1400" b="0" i="0" u="none" strike="noStrike" cap="none">
              <a:solidFill>
                <a:srgbClr val="000000"/>
              </a:solidFill>
              <a:latin typeface="Arial"/>
              <a:ea typeface="Arial"/>
              <a:cs typeface="Arial"/>
              <a:sym typeface="Arial"/>
            </a:endParaRPr>
          </a:p>
        </p:txBody>
      </p:sp>
      <p:sp>
        <p:nvSpPr>
          <p:cNvPr id="304" name="Google Shape;304;p16"/>
          <p:cNvSpPr txBox="1"/>
          <p:nvPr/>
        </p:nvSpPr>
        <p:spPr>
          <a:xfrm>
            <a:off x="3989485" y="1823267"/>
            <a:ext cx="421301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Laura Kelly*</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05" name="Google Shape;305;p16"/>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999999"/>
              </a:solidFill>
              <a:latin typeface="Arial"/>
              <a:ea typeface="Arial"/>
              <a:cs typeface="Arial"/>
              <a:sym typeface="Arial"/>
            </a:endParaRPr>
          </a:p>
        </p:txBody>
      </p:sp>
      <p:sp>
        <p:nvSpPr>
          <p:cNvPr id="306" name="Google Shape;306;p16"/>
          <p:cNvSpPr txBox="1"/>
          <p:nvPr/>
        </p:nvSpPr>
        <p:spPr>
          <a:xfrm>
            <a:off x="8405707" y="3007676"/>
            <a:ext cx="3786293"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Jerry Moran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Biden Approval / Disapproval: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As of January, ’22: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30 fave / 50 unfave</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p:txBody>
      </p:sp>
      <p:pic>
        <p:nvPicPr>
          <p:cNvPr id="307" name="Google Shape;307;p16"/>
          <p:cNvPicPr preferRelativeResize="0"/>
          <p:nvPr/>
        </p:nvPicPr>
        <p:blipFill rotWithShape="1">
          <a:blip r:embed="rId4">
            <a:alphaModFix/>
          </a:blip>
          <a:srcRect/>
          <a:stretch/>
        </p:blipFill>
        <p:spPr>
          <a:xfrm>
            <a:off x="192510" y="290378"/>
            <a:ext cx="3387008" cy="1815259"/>
          </a:xfrm>
          <a:prstGeom prst="rect">
            <a:avLst/>
          </a:prstGeom>
          <a:noFill/>
          <a:ln>
            <a:noFill/>
          </a:ln>
        </p:spPr>
      </p:pic>
      <p:sp>
        <p:nvSpPr>
          <p:cNvPr id="308" name="Google Shape;308;p16"/>
          <p:cNvSpPr txBox="1"/>
          <p:nvPr/>
        </p:nvSpPr>
        <p:spPr>
          <a:xfrm>
            <a:off x="192510" y="2469603"/>
            <a:ext cx="28146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Laura Kelly: 45%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Derek Schmidt: 43%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(Emerson College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18</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Gov. Laura Kelly: 47%</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Derek Schmidt: 44%</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(Charity Campaign Labs)</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Laura Kelly: 53%</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Derek Schmidt: 41%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(Echelon Insights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143000" y="1122228"/>
            <a:ext cx="9905999" cy="136089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4000"/>
              <a:buFont typeface="Play"/>
              <a:buNone/>
            </a:pPr>
            <a:r>
              <a:rPr lang="en-US">
                <a:solidFill>
                  <a:schemeClr val="accent3"/>
                </a:solidFill>
              </a:rPr>
              <a:t>OVERVIEW OF 2022 GUBERNATORIAL RACES</a:t>
            </a:r>
            <a:endParaRPr/>
          </a:p>
        </p:txBody>
      </p:sp>
      <p:pic>
        <p:nvPicPr>
          <p:cNvPr id="100" name="Google Shape;100;p2"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101" name="Google Shape;101;p2"/>
          <p:cNvSpPr txBox="1"/>
          <p:nvPr/>
        </p:nvSpPr>
        <p:spPr>
          <a:xfrm>
            <a:off x="1143000" y="2583583"/>
            <a:ext cx="8940900" cy="36932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71824"/>
              </a:buClr>
              <a:buSzPts val="1800"/>
              <a:buFont typeface="Arial"/>
              <a:buChar char="•"/>
            </a:pPr>
            <a:r>
              <a:rPr lang="en-US" sz="1800" b="0" i="0" u="none" strike="noStrike" cap="none">
                <a:solidFill>
                  <a:srgbClr val="071824"/>
                </a:solidFill>
                <a:latin typeface="Play"/>
                <a:ea typeface="Play"/>
                <a:cs typeface="Play"/>
                <a:sym typeface="Play"/>
              </a:rPr>
              <a:t>Election Day is November 8th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71824"/>
              </a:buClr>
              <a:buSzPts val="1800"/>
              <a:buFont typeface="Arial"/>
              <a:buChar char="•"/>
            </a:pPr>
            <a:r>
              <a:rPr lang="en-US" sz="1800" b="0" i="0" u="none" strike="noStrike" cap="none">
                <a:solidFill>
                  <a:srgbClr val="071824"/>
                </a:solidFill>
                <a:latin typeface="Play"/>
                <a:ea typeface="Play"/>
                <a:cs typeface="Play"/>
                <a:sym typeface="Play"/>
              </a:rPr>
              <a:t>There are 36 Governors Races happening in November this year.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71824"/>
              </a:buClr>
              <a:buSzPts val="1800"/>
              <a:buFont typeface="Arial"/>
              <a:buChar char="•"/>
            </a:pPr>
            <a:r>
              <a:rPr lang="en-US" sz="1800" b="0" i="0" u="none" strike="noStrike" cap="none">
                <a:solidFill>
                  <a:srgbClr val="071824"/>
                </a:solidFill>
                <a:latin typeface="Play"/>
                <a:ea typeface="Play"/>
                <a:cs typeface="Play"/>
                <a:sym typeface="Play"/>
              </a:rPr>
              <a:t>Republicans have 20 seats to defend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71824"/>
              </a:buClr>
              <a:buSzPts val="1800"/>
              <a:buFont typeface="Arial"/>
              <a:buChar char="•"/>
            </a:pPr>
            <a:r>
              <a:rPr lang="en-US" sz="1800" b="0" i="0" u="none" strike="noStrike" cap="none">
                <a:solidFill>
                  <a:srgbClr val="071824"/>
                </a:solidFill>
                <a:latin typeface="Play"/>
                <a:ea typeface="Play"/>
                <a:cs typeface="Play"/>
                <a:sym typeface="Play"/>
              </a:rPr>
              <a:t>Democrats have 16 seats to defend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71824"/>
              </a:buClr>
              <a:buSzPts val="1800"/>
              <a:buFont typeface="Arial"/>
              <a:buChar char="•"/>
            </a:pPr>
            <a:r>
              <a:rPr lang="en-US" sz="1800" b="0" i="0" u="none" strike="noStrike" cap="none">
                <a:solidFill>
                  <a:srgbClr val="071824"/>
                </a:solidFill>
                <a:latin typeface="Play"/>
                <a:ea typeface="Play"/>
                <a:cs typeface="Play"/>
                <a:sym typeface="Play"/>
              </a:rPr>
              <a:t>Of the 36 races, 8 of them are open seats because of term limits or retirements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71824"/>
              </a:buClr>
              <a:buSzPts val="1800"/>
              <a:buFont typeface="Arial"/>
              <a:buChar char="•"/>
            </a:pPr>
            <a:r>
              <a:rPr lang="en-US" sz="1800" b="0" i="0" u="none" strike="noStrike" cap="none">
                <a:solidFill>
                  <a:srgbClr val="071824"/>
                </a:solidFill>
                <a:latin typeface="Play"/>
                <a:ea typeface="Play"/>
                <a:cs typeface="Play"/>
                <a:sym typeface="Play"/>
              </a:rPr>
              <a:t>The following slides lay out the races as they are going through primaries. These will be constantly updated and shared</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71824"/>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71824"/>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71824"/>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*denotes top candidate according to polls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MAINE</a:t>
            </a:r>
            <a:endParaRPr/>
          </a:p>
        </p:txBody>
      </p:sp>
      <p:pic>
        <p:nvPicPr>
          <p:cNvPr id="314" name="Google Shape;314;p17"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15" name="Google Shape;315;p17"/>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316" name="Google Shape;316;p17"/>
          <p:cNvSpPr txBox="1"/>
          <p:nvPr/>
        </p:nvSpPr>
        <p:spPr>
          <a:xfrm>
            <a:off x="3218214" y="2391319"/>
            <a:ext cx="69177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Former Governor Paul LePage*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Sam Hunkler</a:t>
            </a:r>
            <a:endParaRPr sz="18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accent2"/>
              </a:buClr>
              <a:buSzPts val="1800"/>
              <a:buFont typeface="Arial"/>
              <a:buNone/>
            </a:pPr>
            <a:endParaRPr sz="1800" b="0" i="0" u="none" strike="noStrike" cap="none">
              <a:solidFill>
                <a:schemeClr val="dk1"/>
              </a:solidFill>
              <a:latin typeface="Play"/>
              <a:ea typeface="Play"/>
              <a:cs typeface="Play"/>
              <a:sym typeface="Play"/>
            </a:endParaRPr>
          </a:p>
          <a:p>
            <a:pPr marL="285750" marR="0" lvl="0" indent="-171450" algn="l" rtl="0">
              <a:lnSpc>
                <a:spcPct val="100000"/>
              </a:lnSpc>
              <a:spcBef>
                <a:spcPts val="0"/>
              </a:spcBef>
              <a:spcAft>
                <a:spcPts val="0"/>
              </a:spcAft>
              <a:buClr>
                <a:schemeClr val="accent2"/>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285750" marR="0" lvl="0" indent="-171450" algn="l" rtl="0">
              <a:lnSpc>
                <a:spcPct val="100000"/>
              </a:lnSpc>
              <a:spcBef>
                <a:spcPts val="0"/>
              </a:spcBef>
              <a:spcAft>
                <a:spcPts val="0"/>
              </a:spcAft>
              <a:buClr>
                <a:schemeClr val="accent2"/>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Play"/>
              <a:ea typeface="Play"/>
              <a:cs typeface="Play"/>
              <a:sym typeface="Play"/>
            </a:endParaRPr>
          </a:p>
        </p:txBody>
      </p:sp>
      <p:sp>
        <p:nvSpPr>
          <p:cNvPr id="317" name="Google Shape;317;p17"/>
          <p:cNvSpPr txBox="1"/>
          <p:nvPr/>
        </p:nvSpPr>
        <p:spPr>
          <a:xfrm>
            <a:off x="3989485" y="1823267"/>
            <a:ext cx="421301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Janet Mills</a:t>
            </a:r>
            <a:endParaRPr sz="1800" b="0" i="0" u="none" strike="noStrike" cap="none">
              <a:solidFill>
                <a:schemeClr val="accent2"/>
              </a:solidFill>
              <a:latin typeface="Play"/>
              <a:ea typeface="Play"/>
              <a:cs typeface="Play"/>
              <a:sym typeface="Play"/>
            </a:endParaRPr>
          </a:p>
        </p:txBody>
      </p:sp>
      <p:sp>
        <p:nvSpPr>
          <p:cNvPr id="318" name="Google Shape;318;p17"/>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1" i="0" u="none" strike="noStrike" cap="none">
              <a:solidFill>
                <a:schemeClr val="dk2"/>
              </a:solidFill>
              <a:latin typeface="Play"/>
              <a:ea typeface="Play"/>
              <a:cs typeface="Play"/>
              <a:sym typeface="Play"/>
            </a:endParaRPr>
          </a:p>
        </p:txBody>
      </p:sp>
      <p:pic>
        <p:nvPicPr>
          <p:cNvPr id="319" name="Google Shape;319;p17"/>
          <p:cNvPicPr preferRelativeResize="0"/>
          <p:nvPr/>
        </p:nvPicPr>
        <p:blipFill rotWithShape="1">
          <a:blip r:embed="rId4">
            <a:alphaModFix/>
          </a:blip>
          <a:srcRect/>
          <a:stretch/>
        </p:blipFill>
        <p:spPr>
          <a:xfrm>
            <a:off x="186169" y="169045"/>
            <a:ext cx="2209458" cy="3308443"/>
          </a:xfrm>
          <a:prstGeom prst="rect">
            <a:avLst/>
          </a:prstGeom>
          <a:noFill/>
          <a:ln>
            <a:noFill/>
          </a:ln>
        </p:spPr>
      </p:pic>
      <p:sp>
        <p:nvSpPr>
          <p:cNvPr id="320" name="Google Shape;320;p17"/>
          <p:cNvSpPr txBox="1"/>
          <p:nvPr/>
        </p:nvSpPr>
        <p:spPr>
          <a:xfrm>
            <a:off x="166680" y="3428714"/>
            <a:ext cx="28146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 </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Janet Mills: 53%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Paul LePage: 41%</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(Maine People’s Resource Center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Janet Mills: 53%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Paul LePage: 39%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(U. of New Hampshire)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19</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18"/>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MARYLAND</a:t>
            </a:r>
            <a:endParaRPr/>
          </a:p>
        </p:txBody>
      </p:sp>
      <p:pic>
        <p:nvPicPr>
          <p:cNvPr id="326" name="Google Shape;326;p18"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27" name="Google Shape;327;p18"/>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328" name="Google Shape;328;p18"/>
          <p:cNvSpPr txBox="1"/>
          <p:nvPr/>
        </p:nvSpPr>
        <p:spPr>
          <a:xfrm>
            <a:off x="3352937" y="2214493"/>
            <a:ext cx="6201900" cy="363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Dan Cox</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Wes Moore*</a:t>
            </a: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David Lashar</a:t>
            </a: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Kyle Sefcik</a:t>
            </a: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8"/>
          <p:cNvSpPr txBox="1"/>
          <p:nvPr/>
        </p:nvSpPr>
        <p:spPr>
          <a:xfrm>
            <a:off x="3989544" y="1845202"/>
            <a:ext cx="4212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330" name="Google Shape;330;p18"/>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Solid </a:t>
            </a:r>
            <a:r>
              <a:rPr lang="en-US" sz="1800" b="0" i="0" u="none" strike="noStrike" cap="none">
                <a:solidFill>
                  <a:schemeClr val="dk2"/>
                </a:solidFill>
                <a:latin typeface="Play"/>
                <a:ea typeface="Play"/>
                <a:cs typeface="Play"/>
                <a:sym typeface="Play"/>
              </a:rPr>
              <a:t>Democrat</a:t>
            </a:r>
            <a:endParaRPr sz="1400" b="0" i="0" u="none" strike="noStrike" cap="none">
              <a:solidFill>
                <a:schemeClr val="dk2"/>
              </a:solidFill>
              <a:latin typeface="Arial"/>
              <a:ea typeface="Arial"/>
              <a:cs typeface="Arial"/>
              <a:sym typeface="Arial"/>
            </a:endParaRPr>
          </a:p>
        </p:txBody>
      </p:sp>
      <p:sp>
        <p:nvSpPr>
          <p:cNvPr id="331" name="Google Shape;331;p18"/>
          <p:cNvSpPr txBox="1"/>
          <p:nvPr/>
        </p:nvSpPr>
        <p:spPr>
          <a:xfrm>
            <a:off x="8466665" y="3411077"/>
            <a:ext cx="3786293" cy="8925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Chris Van Hollen (D)</a:t>
            </a:r>
            <a:endParaRPr sz="1400" b="0" i="0" u="none" strike="noStrike" cap="none">
              <a:solidFill>
                <a:srgbClr val="000000"/>
              </a:solidFill>
              <a:latin typeface="Arial"/>
              <a:ea typeface="Arial"/>
              <a:cs typeface="Arial"/>
              <a:sym typeface="Arial"/>
            </a:endParaRPr>
          </a:p>
        </p:txBody>
      </p:sp>
      <p:pic>
        <p:nvPicPr>
          <p:cNvPr id="332" name="Google Shape;332;p18"/>
          <p:cNvPicPr preferRelativeResize="0"/>
          <p:nvPr/>
        </p:nvPicPr>
        <p:blipFill rotWithShape="1">
          <a:blip r:embed="rId4">
            <a:alphaModFix/>
          </a:blip>
          <a:srcRect/>
          <a:stretch/>
        </p:blipFill>
        <p:spPr>
          <a:xfrm>
            <a:off x="120650" y="170995"/>
            <a:ext cx="3310291" cy="1902466"/>
          </a:xfrm>
          <a:prstGeom prst="rect">
            <a:avLst/>
          </a:prstGeom>
          <a:noFill/>
          <a:ln>
            <a:noFill/>
          </a:ln>
        </p:spPr>
      </p:pic>
      <p:sp>
        <p:nvSpPr>
          <p:cNvPr id="333" name="Google Shape;333;p18"/>
          <p:cNvSpPr txBox="1"/>
          <p:nvPr/>
        </p:nvSpPr>
        <p:spPr>
          <a:xfrm>
            <a:off x="120650" y="2891899"/>
            <a:ext cx="2814600" cy="295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Wes Moore: 60%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Dan Cox: 28%</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(University of Maryland)</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Wes Moore: 53%</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Dan Cox: 31%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(Goucher College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12</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334" name="Google Shape;334;p18"/>
          <p:cNvSpPr txBox="1"/>
          <p:nvPr/>
        </p:nvSpPr>
        <p:spPr>
          <a:xfrm>
            <a:off x="6066025" y="2214500"/>
            <a:ext cx="56784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Green Candidate: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Nancy Wallace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Working Class Party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David Harding</a:t>
            </a:r>
            <a:endParaRPr sz="1400" b="0" i="0" u="none" strike="noStrike" cap="none">
              <a:solidFill>
                <a:srgbClr val="000000"/>
              </a:solidFill>
              <a:latin typeface="Play"/>
              <a:ea typeface="Play"/>
              <a:cs typeface="Play"/>
              <a:sym typeface="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19"/>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MASSACHUSETTS</a:t>
            </a:r>
            <a:endParaRPr/>
          </a:p>
        </p:txBody>
      </p:sp>
      <p:pic>
        <p:nvPicPr>
          <p:cNvPr id="340" name="Google Shape;340;p19"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41" name="Google Shape;341;p19"/>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342" name="Google Shape;342;p19"/>
          <p:cNvSpPr txBox="1"/>
          <p:nvPr/>
        </p:nvSpPr>
        <p:spPr>
          <a:xfrm>
            <a:off x="3352792" y="2239713"/>
            <a:ext cx="62019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Geoff Diehl</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Maura Healey*</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Dianna Ploss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Kevin Reed</a:t>
            </a:r>
            <a:endParaRPr sz="1800" b="0" i="0" u="none" strike="noStrike" cap="none">
              <a:solidFill>
                <a:srgbClr val="00B050"/>
              </a:solidFill>
              <a:latin typeface="Play"/>
              <a:ea typeface="Play"/>
              <a:cs typeface="Play"/>
              <a:sym typeface="Play"/>
            </a:endParaRPr>
          </a:p>
        </p:txBody>
      </p:sp>
      <p:sp>
        <p:nvSpPr>
          <p:cNvPr id="343" name="Google Shape;343;p19"/>
          <p:cNvSpPr txBox="1"/>
          <p:nvPr/>
        </p:nvSpPr>
        <p:spPr>
          <a:xfrm>
            <a:off x="3989481" y="1826839"/>
            <a:ext cx="421301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344" name="Google Shape;344;p19"/>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Solid </a:t>
            </a:r>
            <a:r>
              <a:rPr lang="en-US" sz="1800" b="0" i="0" u="none" strike="noStrike" cap="none">
                <a:solidFill>
                  <a:schemeClr val="dk2"/>
                </a:solidFill>
                <a:latin typeface="Play"/>
                <a:ea typeface="Play"/>
                <a:cs typeface="Play"/>
                <a:sym typeface="Play"/>
              </a:rPr>
              <a:t>Democrat</a:t>
            </a:r>
            <a:endParaRPr sz="1400" b="0" i="0" u="none" strike="noStrike" cap="none">
              <a:solidFill>
                <a:schemeClr val="dk2"/>
              </a:solidFill>
              <a:latin typeface="Arial"/>
              <a:ea typeface="Arial"/>
              <a:cs typeface="Arial"/>
              <a:sym typeface="Arial"/>
            </a:endParaRPr>
          </a:p>
        </p:txBody>
      </p:sp>
      <p:pic>
        <p:nvPicPr>
          <p:cNvPr id="345" name="Google Shape;345;p19"/>
          <p:cNvPicPr preferRelativeResize="0"/>
          <p:nvPr/>
        </p:nvPicPr>
        <p:blipFill rotWithShape="1">
          <a:blip r:embed="rId4">
            <a:alphaModFix/>
          </a:blip>
          <a:srcRect/>
          <a:stretch/>
        </p:blipFill>
        <p:spPr>
          <a:xfrm>
            <a:off x="120650" y="215384"/>
            <a:ext cx="2749203" cy="1737558"/>
          </a:xfrm>
          <a:prstGeom prst="rect">
            <a:avLst/>
          </a:prstGeom>
          <a:noFill/>
          <a:ln>
            <a:noFill/>
          </a:ln>
        </p:spPr>
      </p:pic>
      <p:sp>
        <p:nvSpPr>
          <p:cNvPr id="346" name="Google Shape;346;p19"/>
          <p:cNvSpPr txBox="1"/>
          <p:nvPr/>
        </p:nvSpPr>
        <p:spPr>
          <a:xfrm>
            <a:off x="189050" y="2689595"/>
            <a:ext cx="28146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 </a:t>
            </a:r>
            <a:endParaRPr sz="15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Maura Healey: 56%</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Geoff Diehl: 33%</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(Boston Globe)</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20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Maura Healey: 52%</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Geoff Diehl: 26%</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(Suffolk University)</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13</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Maura Healey: 52%</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Geoff Diehl: 34%</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(Emerson College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8</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20"/>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MICHIGAN</a:t>
            </a:r>
            <a:endParaRPr/>
          </a:p>
        </p:txBody>
      </p:sp>
      <p:pic>
        <p:nvPicPr>
          <p:cNvPr id="352" name="Google Shape;352;p20"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53" name="Google Shape;353;p20"/>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354" name="Google Shape;354;p20"/>
          <p:cNvSpPr txBox="1"/>
          <p:nvPr/>
        </p:nvSpPr>
        <p:spPr>
          <a:xfrm>
            <a:off x="3373120" y="2170172"/>
            <a:ext cx="67923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Play"/>
                <a:ea typeface="Play"/>
                <a:cs typeface="Play"/>
                <a:sym typeface="Play"/>
              </a:rPr>
              <a:t>Tudor Dixon</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Green Party Challenger:</a:t>
            </a:r>
            <a:endParaRPr sz="1800" b="0" i="0" u="none" strike="noStrike" cap="none">
              <a:solidFill>
                <a:srgbClr val="00B05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Kevin Hogan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Mary Buzuma</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p:txBody>
      </p:sp>
      <p:sp>
        <p:nvSpPr>
          <p:cNvPr id="355" name="Google Shape;355;p20"/>
          <p:cNvSpPr txBox="1"/>
          <p:nvPr/>
        </p:nvSpPr>
        <p:spPr>
          <a:xfrm>
            <a:off x="3820734" y="1782554"/>
            <a:ext cx="45505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Gretchen Whitmer*</a:t>
            </a:r>
            <a:endParaRPr sz="1800" b="0" i="0" u="none" strike="noStrike" cap="none">
              <a:solidFill>
                <a:schemeClr val="accent2"/>
              </a:solidFill>
              <a:latin typeface="Play"/>
              <a:ea typeface="Play"/>
              <a:cs typeface="Play"/>
              <a:sym typeface="Play"/>
            </a:endParaRPr>
          </a:p>
        </p:txBody>
      </p:sp>
      <p:sp>
        <p:nvSpPr>
          <p:cNvPr id="356" name="Google Shape;356;p20"/>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Lean Democrat</a:t>
            </a:r>
            <a:endParaRPr sz="1800">
              <a:solidFill>
                <a:srgbClr val="999999"/>
              </a:solidFill>
              <a:latin typeface="Play"/>
              <a:ea typeface="Play"/>
              <a:cs typeface="Play"/>
              <a:sym typeface="Play"/>
            </a:endParaRPr>
          </a:p>
        </p:txBody>
      </p:sp>
      <p:pic>
        <p:nvPicPr>
          <p:cNvPr id="357" name="Google Shape;357;p20"/>
          <p:cNvPicPr preferRelativeResize="0"/>
          <p:nvPr/>
        </p:nvPicPr>
        <p:blipFill rotWithShape="1">
          <a:blip r:embed="rId4">
            <a:alphaModFix/>
          </a:blip>
          <a:srcRect/>
          <a:stretch/>
        </p:blipFill>
        <p:spPr>
          <a:xfrm>
            <a:off x="171293" y="290368"/>
            <a:ext cx="2465846" cy="2341744"/>
          </a:xfrm>
          <a:prstGeom prst="rect">
            <a:avLst/>
          </a:prstGeom>
          <a:noFill/>
          <a:ln>
            <a:noFill/>
          </a:ln>
        </p:spPr>
      </p:pic>
      <p:sp>
        <p:nvSpPr>
          <p:cNvPr id="358" name="Google Shape;358;p20"/>
          <p:cNvSpPr txBox="1"/>
          <p:nvPr/>
        </p:nvSpPr>
        <p:spPr>
          <a:xfrm>
            <a:off x="171299" y="2671200"/>
            <a:ext cx="32019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Gretchen Whitmer: 49%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Tudor Dixon: 44%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(Emerson College)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lvl="0" indent="0" algn="l" rtl="0">
              <a:spcBef>
                <a:spcPts val="0"/>
              </a:spcBef>
              <a:spcAft>
                <a:spcPts val="0"/>
              </a:spcAft>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Gretchen Whitmer: 48%</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Tudor Dixon: 44%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(Glengariff Group)</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Gretchen Whitmer: 53%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Tudor Dixon: 47%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(YouGov)</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p:txBody>
      </p:sp>
      <p:sp>
        <p:nvSpPr>
          <p:cNvPr id="359" name="Google Shape;359;p20"/>
          <p:cNvSpPr txBox="1"/>
          <p:nvPr/>
        </p:nvSpPr>
        <p:spPr>
          <a:xfrm>
            <a:off x="6318800" y="2151875"/>
            <a:ext cx="53922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U.S. Taxpayers Party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Donna Brandenburg</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Natural Law Party Challenger:</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Daryl Simpson</a:t>
            </a:r>
            <a:endParaRPr sz="1800" b="0" i="0" u="none" strike="noStrike" cap="none">
              <a:solidFill>
                <a:srgbClr val="00B050"/>
              </a:solidFill>
              <a:latin typeface="Play"/>
              <a:ea typeface="Play"/>
              <a:cs typeface="Play"/>
              <a:sym typeface="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21"/>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MINNESOTA</a:t>
            </a:r>
            <a:endParaRPr/>
          </a:p>
        </p:txBody>
      </p:sp>
      <p:pic>
        <p:nvPicPr>
          <p:cNvPr id="365" name="Google Shape;365;p21"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66" name="Google Shape;366;p21"/>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367" name="Google Shape;367;p21"/>
          <p:cNvSpPr txBox="1"/>
          <p:nvPr/>
        </p:nvSpPr>
        <p:spPr>
          <a:xfrm>
            <a:off x="2637144" y="2238340"/>
            <a:ext cx="69177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Scott Jensen*</a:t>
            </a:r>
            <a:endParaRPr sz="1800" b="0" i="0" u="none" strike="noStrike" cap="none">
              <a:solidFill>
                <a:schemeClr val="dk1"/>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Independence Party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Hugh McTavish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Grassroots-Legalize Cannabis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Steve Patterson</a:t>
            </a: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p:txBody>
      </p:sp>
      <p:sp>
        <p:nvSpPr>
          <p:cNvPr id="368" name="Google Shape;368;p21"/>
          <p:cNvSpPr txBox="1"/>
          <p:nvPr/>
        </p:nvSpPr>
        <p:spPr>
          <a:xfrm>
            <a:off x="3824126" y="1814742"/>
            <a:ext cx="45505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Tim Walz*</a:t>
            </a:r>
            <a:endParaRPr sz="1800" b="0" i="0" u="none" strike="noStrike" cap="none">
              <a:solidFill>
                <a:schemeClr val="accent2"/>
              </a:solidFill>
              <a:latin typeface="Play"/>
              <a:ea typeface="Play"/>
              <a:cs typeface="Play"/>
              <a:sym typeface="Play"/>
            </a:endParaRPr>
          </a:p>
        </p:txBody>
      </p:sp>
      <p:sp>
        <p:nvSpPr>
          <p:cNvPr id="369" name="Google Shape;369;p21"/>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Lean Democrat</a:t>
            </a:r>
            <a:endParaRPr sz="1800">
              <a:solidFill>
                <a:srgbClr val="999999"/>
              </a:solidFill>
              <a:latin typeface="Play"/>
              <a:ea typeface="Play"/>
              <a:cs typeface="Play"/>
              <a:sym typeface="Play"/>
            </a:endParaRPr>
          </a:p>
        </p:txBody>
      </p:sp>
      <p:sp>
        <p:nvSpPr>
          <p:cNvPr id="370" name="Google Shape;370;p21"/>
          <p:cNvSpPr txBox="1"/>
          <p:nvPr/>
        </p:nvSpPr>
        <p:spPr>
          <a:xfrm>
            <a:off x="8466665" y="3411077"/>
            <a:ext cx="3786293"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Generic Ballot as of March ‘22: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47R / 43D</a:t>
            </a:r>
            <a:endParaRPr sz="1400" b="0" i="0" u="none" strike="noStrike" cap="none">
              <a:solidFill>
                <a:srgbClr val="000000"/>
              </a:solidFill>
              <a:latin typeface="Arial"/>
              <a:ea typeface="Arial"/>
              <a:cs typeface="Arial"/>
              <a:sym typeface="Arial"/>
            </a:endParaRPr>
          </a:p>
        </p:txBody>
      </p:sp>
      <p:pic>
        <p:nvPicPr>
          <p:cNvPr id="371" name="Google Shape;371;p21"/>
          <p:cNvPicPr preferRelativeResize="0"/>
          <p:nvPr/>
        </p:nvPicPr>
        <p:blipFill rotWithShape="1">
          <a:blip r:embed="rId4">
            <a:alphaModFix/>
          </a:blip>
          <a:srcRect/>
          <a:stretch/>
        </p:blipFill>
        <p:spPr>
          <a:xfrm>
            <a:off x="113876" y="88175"/>
            <a:ext cx="2401231" cy="2706326"/>
          </a:xfrm>
          <a:prstGeom prst="rect">
            <a:avLst/>
          </a:prstGeom>
          <a:noFill/>
          <a:ln>
            <a:noFill/>
          </a:ln>
        </p:spPr>
      </p:pic>
      <p:sp>
        <p:nvSpPr>
          <p:cNvPr id="372" name="Google Shape;372;p21"/>
          <p:cNvSpPr txBox="1"/>
          <p:nvPr/>
        </p:nvSpPr>
        <p:spPr>
          <a:xfrm>
            <a:off x="201475" y="2794499"/>
            <a:ext cx="2814600" cy="401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5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Tim Walz: 47%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Scott Jensen: 42%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(MinnPost)</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Tim Walz: 48%</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Scott Jensen: 41%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(Mason-Dixon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Tim Walz: 4</a:t>
            </a:r>
            <a:r>
              <a:rPr lang="en-US" sz="1800">
                <a:solidFill>
                  <a:srgbClr val="071824"/>
                </a:solidFill>
                <a:latin typeface="Play"/>
                <a:ea typeface="Play"/>
                <a:cs typeface="Play"/>
                <a:sym typeface="Play"/>
              </a:rPr>
              <a:t>8</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Scott Jensen: 4</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Trafalgar Group</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p:txBody>
      </p:sp>
      <p:sp>
        <p:nvSpPr>
          <p:cNvPr id="373" name="Google Shape;373;p21"/>
          <p:cNvSpPr txBox="1"/>
          <p:nvPr/>
        </p:nvSpPr>
        <p:spPr>
          <a:xfrm>
            <a:off x="6335650" y="2184075"/>
            <a:ext cx="51057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Legal Marijuana Now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James McCaskel</a:t>
            </a: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Social Workers Party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Gabrielle Prosser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lay"/>
              <a:ea typeface="Play"/>
              <a:cs typeface="Play"/>
              <a:sym typeface="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22"/>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NEBRASKA</a:t>
            </a:r>
            <a:endParaRPr/>
          </a:p>
        </p:txBody>
      </p:sp>
      <p:pic>
        <p:nvPicPr>
          <p:cNvPr id="379" name="Google Shape;379;p22"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80" name="Google Shape;380;p22"/>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381" name="Google Shape;381;p22"/>
          <p:cNvSpPr txBox="1"/>
          <p:nvPr/>
        </p:nvSpPr>
        <p:spPr>
          <a:xfrm>
            <a:off x="3529071" y="2215519"/>
            <a:ext cx="62019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Jim Pillen*</a:t>
            </a: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Carol Blood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Scott Zimmerman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382" name="Google Shape;382;p22"/>
          <p:cNvSpPr txBox="1"/>
          <p:nvPr/>
        </p:nvSpPr>
        <p:spPr>
          <a:xfrm>
            <a:off x="3824126" y="1814742"/>
            <a:ext cx="45505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383" name="Google Shape;383;p22"/>
          <p:cNvSpPr txBox="1"/>
          <p:nvPr/>
        </p:nvSpPr>
        <p:spPr>
          <a:xfrm>
            <a:off x="4202843" y="56310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pic>
        <p:nvPicPr>
          <p:cNvPr id="384" name="Google Shape;384;p22"/>
          <p:cNvPicPr preferRelativeResize="0"/>
          <p:nvPr/>
        </p:nvPicPr>
        <p:blipFill rotWithShape="1">
          <a:blip r:embed="rId4">
            <a:alphaModFix/>
          </a:blip>
          <a:srcRect/>
          <a:stretch/>
        </p:blipFill>
        <p:spPr>
          <a:xfrm>
            <a:off x="251078" y="210359"/>
            <a:ext cx="3277993" cy="1652214"/>
          </a:xfrm>
          <a:prstGeom prst="rect">
            <a:avLst/>
          </a:prstGeom>
          <a:noFill/>
          <a:ln>
            <a:noFill/>
          </a:ln>
        </p:spPr>
      </p:pic>
      <p:sp>
        <p:nvSpPr>
          <p:cNvPr id="385" name="Google Shape;385;p22"/>
          <p:cNvSpPr txBox="1"/>
          <p:nvPr/>
        </p:nvSpPr>
        <p:spPr>
          <a:xfrm>
            <a:off x="251075" y="2847675"/>
            <a:ext cx="30000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071824"/>
                </a:solidFill>
                <a:latin typeface="Play"/>
                <a:ea typeface="Play"/>
                <a:cs typeface="Play"/>
                <a:sym typeface="Play"/>
              </a:rPr>
              <a:t>Polling Data:</a:t>
            </a:r>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Carol Blood: 41%</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Jim Pillen: 48%</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(SurveyUSA)</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28</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23"/>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NEVADA</a:t>
            </a:r>
            <a:endParaRPr/>
          </a:p>
        </p:txBody>
      </p:sp>
      <p:pic>
        <p:nvPicPr>
          <p:cNvPr id="391" name="Google Shape;391;p23"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392" name="Google Shape;392;p23"/>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393" name="Google Shape;393;p23"/>
          <p:cNvSpPr txBox="1"/>
          <p:nvPr/>
        </p:nvSpPr>
        <p:spPr>
          <a:xfrm>
            <a:off x="3364637" y="2307651"/>
            <a:ext cx="6190200" cy="261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Joe Lombardo*</a:t>
            </a:r>
            <a:endParaRPr sz="1800" b="0" i="0" u="none" strike="noStrike" cap="none">
              <a:solidFill>
                <a:schemeClr val="dk1"/>
              </a:solidFill>
              <a:latin typeface="Play"/>
              <a:ea typeface="Play"/>
              <a:cs typeface="Play"/>
              <a:sym typeface="Play"/>
            </a:endParaRPr>
          </a:p>
          <a:p>
            <a:pPr marL="285750" marR="0" lvl="0" indent="-184150" algn="l" rtl="0">
              <a:lnSpc>
                <a:spcPct val="100000"/>
              </a:lnSpc>
              <a:spcBef>
                <a:spcPts val="0"/>
              </a:spcBef>
              <a:spcAft>
                <a:spcPts val="0"/>
              </a:spcAft>
              <a:buClr>
                <a:schemeClr val="lt1"/>
              </a:buClr>
              <a:buSzPts val="16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600"/>
              <a:buFont typeface="Arial"/>
              <a:buChar char="•"/>
            </a:pPr>
            <a:r>
              <a:rPr lang="en-US" sz="1800" b="0" i="0" u="none" strike="noStrike" cap="none">
                <a:solidFill>
                  <a:srgbClr val="00B050"/>
                </a:solidFill>
                <a:latin typeface="Play"/>
                <a:ea typeface="Play"/>
                <a:cs typeface="Play"/>
                <a:sym typeface="Play"/>
              </a:rPr>
              <a:t>Edward Bridges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600"/>
              <a:buFont typeface="Arial"/>
              <a:buChar char="•"/>
            </a:pPr>
            <a:r>
              <a:rPr lang="en-US" sz="1800" b="0" i="0" u="none" strike="noStrike" cap="none">
                <a:solidFill>
                  <a:srgbClr val="00B050"/>
                </a:solidFill>
                <a:latin typeface="Play"/>
                <a:ea typeface="Play"/>
                <a:cs typeface="Play"/>
                <a:sym typeface="Play"/>
              </a:rPr>
              <a:t>Brandon Davis</a:t>
            </a: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B050"/>
              </a:solidFill>
              <a:latin typeface="Play"/>
              <a:ea typeface="Play"/>
              <a:cs typeface="Play"/>
              <a:sym typeface="Play"/>
            </a:endParaRPr>
          </a:p>
        </p:txBody>
      </p:sp>
      <p:sp>
        <p:nvSpPr>
          <p:cNvPr id="394" name="Google Shape;394;p23"/>
          <p:cNvSpPr txBox="1"/>
          <p:nvPr/>
        </p:nvSpPr>
        <p:spPr>
          <a:xfrm>
            <a:off x="3820733" y="1825440"/>
            <a:ext cx="45505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Steve Sisolak*</a:t>
            </a:r>
            <a:endParaRPr sz="1800" b="0" i="0" u="none" strike="noStrike" cap="none">
              <a:solidFill>
                <a:schemeClr val="accent2"/>
              </a:solidFill>
              <a:latin typeface="Play"/>
              <a:ea typeface="Play"/>
              <a:cs typeface="Play"/>
              <a:sym typeface="Play"/>
            </a:endParaRPr>
          </a:p>
        </p:txBody>
      </p:sp>
      <p:sp>
        <p:nvSpPr>
          <p:cNvPr id="395" name="Google Shape;395;p23"/>
          <p:cNvSpPr txBox="1"/>
          <p:nvPr/>
        </p:nvSpPr>
        <p:spPr>
          <a:xfrm>
            <a:off x="4202841" y="596660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999999"/>
                </a:solidFill>
                <a:latin typeface="Play"/>
                <a:ea typeface="Play"/>
                <a:cs typeface="Play"/>
                <a:sym typeface="Play"/>
              </a:rPr>
              <a:t>Toss</a:t>
            </a:r>
            <a:r>
              <a:rPr lang="en-US" sz="1800">
                <a:solidFill>
                  <a:srgbClr val="999999"/>
                </a:solidFill>
                <a:latin typeface="Play"/>
                <a:ea typeface="Play"/>
                <a:cs typeface="Play"/>
                <a:sym typeface="Play"/>
              </a:rPr>
              <a:t>-</a:t>
            </a:r>
            <a:r>
              <a:rPr lang="en-US" sz="1800" b="0" i="0" u="none" strike="noStrike" cap="none">
                <a:solidFill>
                  <a:srgbClr val="999999"/>
                </a:solidFill>
                <a:latin typeface="Play"/>
                <a:ea typeface="Play"/>
                <a:cs typeface="Play"/>
                <a:sym typeface="Play"/>
              </a:rPr>
              <a:t>Up</a:t>
            </a:r>
            <a:endParaRPr sz="1400" b="0" i="0" u="none" strike="noStrike" cap="none">
              <a:solidFill>
                <a:srgbClr val="999999"/>
              </a:solidFill>
              <a:latin typeface="Arial"/>
              <a:ea typeface="Arial"/>
              <a:cs typeface="Arial"/>
              <a:sym typeface="Arial"/>
            </a:endParaRPr>
          </a:p>
        </p:txBody>
      </p:sp>
      <p:sp>
        <p:nvSpPr>
          <p:cNvPr id="396" name="Google Shape;396;p23"/>
          <p:cNvSpPr txBox="1"/>
          <p:nvPr/>
        </p:nvSpPr>
        <p:spPr>
          <a:xfrm>
            <a:off x="8116652" y="2236937"/>
            <a:ext cx="3786300" cy="209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Catherine Cortez Masto (D)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Adam Laxalt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Biden Approval / Disapproval: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As of January, ’22: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39 approve / 53 disapprove</a:t>
            </a:r>
            <a:endParaRPr sz="1600" b="0" i="0" u="none" strike="noStrike" cap="none">
              <a:solidFill>
                <a:srgbClr val="071824"/>
              </a:solidFill>
              <a:latin typeface="Play"/>
              <a:ea typeface="Play"/>
              <a:cs typeface="Play"/>
              <a:sym typeface="Play"/>
            </a:endParaRPr>
          </a:p>
        </p:txBody>
      </p:sp>
      <p:pic>
        <p:nvPicPr>
          <p:cNvPr id="397" name="Google Shape;397;p23"/>
          <p:cNvPicPr preferRelativeResize="0"/>
          <p:nvPr/>
        </p:nvPicPr>
        <p:blipFill rotWithShape="1">
          <a:blip r:embed="rId4">
            <a:alphaModFix/>
          </a:blip>
          <a:srcRect/>
          <a:stretch/>
        </p:blipFill>
        <p:spPr>
          <a:xfrm>
            <a:off x="203372" y="290378"/>
            <a:ext cx="2175050" cy="2897384"/>
          </a:xfrm>
          <a:prstGeom prst="rect">
            <a:avLst/>
          </a:prstGeom>
          <a:noFill/>
          <a:ln>
            <a:noFill/>
          </a:ln>
        </p:spPr>
      </p:pic>
      <p:sp>
        <p:nvSpPr>
          <p:cNvPr id="398" name="Google Shape;398;p23"/>
          <p:cNvSpPr txBox="1"/>
          <p:nvPr/>
        </p:nvSpPr>
        <p:spPr>
          <a:xfrm>
            <a:off x="166625" y="2794500"/>
            <a:ext cx="31980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Steve Sisolak: 48%</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Joe Lombardo: 48%</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(YouGov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20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Steve Sisolak: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Joe Lombardo: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(SSRS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2</a:t>
            </a:r>
            <a:r>
              <a:rPr lang="en-US" sz="1200" baseline="30000">
                <a:solidFill>
                  <a:srgbClr val="071824"/>
                </a:solidFill>
                <a:latin typeface="Play"/>
                <a:ea typeface="Play"/>
                <a:cs typeface="Play"/>
                <a:sym typeface="Play"/>
              </a:rPr>
              <a:t>nd</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Steve Sisolak: 42%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Joe Lombardo: 45%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(OH Predictive Insights)</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29</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24"/>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NEW HAMPSHIRE</a:t>
            </a:r>
            <a:endParaRPr/>
          </a:p>
        </p:txBody>
      </p:sp>
      <p:pic>
        <p:nvPicPr>
          <p:cNvPr id="404" name="Google Shape;404;p24"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05" name="Google Shape;405;p24"/>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406" name="Google Shape;406;p24"/>
          <p:cNvSpPr txBox="1"/>
          <p:nvPr/>
        </p:nvSpPr>
        <p:spPr>
          <a:xfrm>
            <a:off x="3658466" y="2354945"/>
            <a:ext cx="52488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Tom Sherman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Challengers:</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600"/>
              <a:buFont typeface="Arial"/>
              <a:buChar char="•"/>
            </a:pPr>
            <a:r>
              <a:rPr lang="en-US" sz="1800" b="0" i="0" u="none" strike="noStrike" cap="none">
                <a:solidFill>
                  <a:srgbClr val="00B050"/>
                </a:solidFill>
                <a:latin typeface="Play"/>
                <a:ea typeface="Play"/>
                <a:cs typeface="Play"/>
                <a:sym typeface="Play"/>
              </a:rPr>
              <a:t>Karlyn Borysenko</a:t>
            </a:r>
            <a:endParaRPr sz="1800" b="0" i="0" u="none" strike="noStrike" cap="none">
              <a:solidFill>
                <a:srgbClr val="00B050"/>
              </a:solidFill>
              <a:latin typeface="Play"/>
              <a:ea typeface="Play"/>
              <a:cs typeface="Play"/>
              <a:sym typeface="Play"/>
            </a:endParaRPr>
          </a:p>
          <a:p>
            <a:pPr marL="285750" marR="0" lvl="0" indent="-285750" algn="l" rtl="0">
              <a:lnSpc>
                <a:spcPct val="100000"/>
              </a:lnSpc>
              <a:spcBef>
                <a:spcPts val="0"/>
              </a:spcBef>
              <a:spcAft>
                <a:spcPts val="0"/>
              </a:spcAft>
              <a:buClr>
                <a:srgbClr val="00B050"/>
              </a:buClr>
              <a:buSzPts val="1600"/>
              <a:buFont typeface="Arial"/>
              <a:buChar char="•"/>
            </a:pPr>
            <a:r>
              <a:rPr lang="en-US" sz="1800" b="0" i="0" u="none" strike="noStrike" cap="none">
                <a:solidFill>
                  <a:srgbClr val="00B050"/>
                </a:solidFill>
                <a:latin typeface="Play"/>
                <a:ea typeface="Play"/>
                <a:cs typeface="Play"/>
                <a:sym typeface="Play"/>
              </a:rPr>
              <a:t>Kelly Halldorson</a:t>
            </a:r>
            <a:endParaRPr sz="1800" b="0" i="0" u="none" strike="noStrike" cap="none">
              <a:solidFill>
                <a:schemeClr val="accent3"/>
              </a:solidFill>
              <a:latin typeface="Play"/>
              <a:ea typeface="Play"/>
              <a:cs typeface="Play"/>
              <a:sym typeface="Play"/>
            </a:endParaRPr>
          </a:p>
        </p:txBody>
      </p:sp>
      <p:sp>
        <p:nvSpPr>
          <p:cNvPr id="407" name="Google Shape;407;p24"/>
          <p:cNvSpPr txBox="1"/>
          <p:nvPr/>
        </p:nvSpPr>
        <p:spPr>
          <a:xfrm>
            <a:off x="3820733" y="1825440"/>
            <a:ext cx="45505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Chris Sununu*</a:t>
            </a:r>
            <a:endParaRPr sz="1800" b="0" i="0" u="none" strike="noStrike" cap="none">
              <a:solidFill>
                <a:schemeClr val="accent2"/>
              </a:solidFill>
              <a:latin typeface="Play"/>
              <a:ea typeface="Play"/>
              <a:cs typeface="Play"/>
              <a:sym typeface="Play"/>
            </a:endParaRPr>
          </a:p>
        </p:txBody>
      </p:sp>
      <p:sp>
        <p:nvSpPr>
          <p:cNvPr id="408" name="Google Shape;408;p24"/>
          <p:cNvSpPr txBox="1"/>
          <p:nvPr/>
        </p:nvSpPr>
        <p:spPr>
          <a:xfrm>
            <a:off x="4202841" y="596660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sp>
        <p:nvSpPr>
          <p:cNvPr id="409" name="Google Shape;409;p24"/>
          <p:cNvSpPr txBox="1"/>
          <p:nvPr/>
        </p:nvSpPr>
        <p:spPr>
          <a:xfrm>
            <a:off x="8405707" y="3041962"/>
            <a:ext cx="3786293"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Maggie Hassan (D)</a:t>
            </a:r>
            <a:endParaRPr sz="1400" b="0" i="0" u="none" strike="noStrike" cap="none">
              <a:solidFill>
                <a:srgbClr val="000000"/>
              </a:solidFill>
              <a:latin typeface="Arial"/>
              <a:ea typeface="Arial"/>
              <a:cs typeface="Arial"/>
              <a:sym typeface="Arial"/>
            </a:endParaRPr>
          </a:p>
        </p:txBody>
      </p:sp>
      <p:pic>
        <p:nvPicPr>
          <p:cNvPr id="410" name="Google Shape;410;p24"/>
          <p:cNvPicPr preferRelativeResize="0"/>
          <p:nvPr/>
        </p:nvPicPr>
        <p:blipFill rotWithShape="1">
          <a:blip r:embed="rId4">
            <a:alphaModFix/>
          </a:blip>
          <a:srcRect/>
          <a:stretch/>
        </p:blipFill>
        <p:spPr>
          <a:xfrm>
            <a:off x="223675" y="238075"/>
            <a:ext cx="2239150" cy="2559050"/>
          </a:xfrm>
          <a:prstGeom prst="rect">
            <a:avLst/>
          </a:prstGeom>
          <a:noFill/>
          <a:ln>
            <a:noFill/>
          </a:ln>
        </p:spPr>
      </p:pic>
      <p:sp>
        <p:nvSpPr>
          <p:cNvPr id="411" name="Google Shape;411;p24"/>
          <p:cNvSpPr txBox="1"/>
          <p:nvPr/>
        </p:nvSpPr>
        <p:spPr>
          <a:xfrm>
            <a:off x="223680" y="2797114"/>
            <a:ext cx="2814600" cy="401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Chris Sununu: </a:t>
            </a:r>
            <a:r>
              <a:rPr lang="en-US" sz="1800">
                <a:solidFill>
                  <a:srgbClr val="071824"/>
                </a:solidFill>
                <a:latin typeface="Play"/>
                <a:ea typeface="Play"/>
                <a:cs typeface="Play"/>
                <a:sym typeface="Play"/>
              </a:rPr>
              <a:t>52</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Tom Sherman: 3</a:t>
            </a:r>
            <a:r>
              <a:rPr lang="en-US" sz="1800">
                <a:solidFill>
                  <a:srgbClr val="071824"/>
                </a:solidFill>
                <a:latin typeface="Play"/>
                <a:ea typeface="Play"/>
                <a:cs typeface="Play"/>
                <a:sym typeface="Play"/>
              </a:rPr>
              <a:t>9</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Data for Progress</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30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5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Chris Sununu: 55%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Tom Sherman: 37%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(U. of New Hampshire)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19</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Chris Sununu: 52%</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Tom Sherman: 37%</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(Emerson College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25"/>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NEW MEXICO</a:t>
            </a:r>
            <a:endParaRPr/>
          </a:p>
        </p:txBody>
      </p:sp>
      <p:pic>
        <p:nvPicPr>
          <p:cNvPr id="417" name="Google Shape;417;p2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18" name="Google Shape;418;p25"/>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419" name="Google Shape;419;p25"/>
          <p:cNvSpPr txBox="1"/>
          <p:nvPr/>
        </p:nvSpPr>
        <p:spPr>
          <a:xfrm>
            <a:off x="3909084" y="2290957"/>
            <a:ext cx="5820900" cy="153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Mark Ronchetti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r>
              <a:rPr lang="en-US" sz="2000" b="0" i="0" u="none" strike="noStrike" cap="none">
                <a:solidFill>
                  <a:srgbClr val="00B050"/>
                </a:solidFill>
                <a:latin typeface="Play"/>
                <a:ea typeface="Play"/>
                <a:cs typeface="Play"/>
                <a:sym typeface="Play"/>
              </a:rPr>
              <a:t>:</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600"/>
              <a:buFont typeface="Arial"/>
              <a:buChar char="•"/>
            </a:pPr>
            <a:r>
              <a:rPr lang="en-US" sz="2000" b="0" i="0" u="none" strike="noStrike" cap="none">
                <a:solidFill>
                  <a:srgbClr val="00B050"/>
                </a:solidFill>
                <a:latin typeface="Play"/>
                <a:ea typeface="Play"/>
                <a:cs typeface="Play"/>
                <a:sym typeface="Play"/>
              </a:rPr>
              <a:t>Karlyn Borysenk</a:t>
            </a:r>
            <a:endParaRPr sz="2000" b="0" i="0" u="none" strike="noStrike" cap="none">
              <a:solidFill>
                <a:srgbClr val="00B050"/>
              </a:solidFill>
              <a:latin typeface="Play"/>
              <a:ea typeface="Play"/>
              <a:cs typeface="Play"/>
              <a:sym typeface="Play"/>
            </a:endParaRPr>
          </a:p>
        </p:txBody>
      </p:sp>
      <p:sp>
        <p:nvSpPr>
          <p:cNvPr id="420" name="Google Shape;420;p25"/>
          <p:cNvSpPr txBox="1"/>
          <p:nvPr/>
        </p:nvSpPr>
        <p:spPr>
          <a:xfrm>
            <a:off x="3627784" y="1819270"/>
            <a:ext cx="516787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Michelle Lujan Grisham*</a:t>
            </a:r>
            <a:endParaRPr sz="1800" b="0" i="0" u="none" strike="noStrike" cap="none">
              <a:solidFill>
                <a:schemeClr val="accent2"/>
              </a:solidFill>
              <a:latin typeface="Play"/>
              <a:ea typeface="Play"/>
              <a:cs typeface="Play"/>
              <a:sym typeface="Play"/>
            </a:endParaRPr>
          </a:p>
        </p:txBody>
      </p:sp>
      <p:sp>
        <p:nvSpPr>
          <p:cNvPr id="421" name="Google Shape;421;p25"/>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000000"/>
              </a:solidFill>
              <a:latin typeface="Arial"/>
              <a:ea typeface="Arial"/>
              <a:cs typeface="Arial"/>
              <a:sym typeface="Arial"/>
            </a:endParaRPr>
          </a:p>
        </p:txBody>
      </p:sp>
      <p:sp>
        <p:nvSpPr>
          <p:cNvPr id="422" name="Google Shape;422;p25"/>
          <p:cNvSpPr txBox="1"/>
          <p:nvPr/>
        </p:nvSpPr>
        <p:spPr>
          <a:xfrm>
            <a:off x="8466665" y="3411077"/>
            <a:ext cx="3786293"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Biden Approval / Disapproval: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As of January, ’22: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41 approve / 57 disapprove</a:t>
            </a:r>
            <a:endParaRPr sz="1600" b="0" i="0" u="none" strike="noStrike" cap="none">
              <a:solidFill>
                <a:srgbClr val="071824"/>
              </a:solidFill>
              <a:latin typeface="Play"/>
              <a:ea typeface="Play"/>
              <a:cs typeface="Play"/>
              <a:sym typeface="Play"/>
            </a:endParaRPr>
          </a:p>
        </p:txBody>
      </p:sp>
      <p:pic>
        <p:nvPicPr>
          <p:cNvPr id="423" name="Google Shape;423;p25"/>
          <p:cNvPicPr preferRelativeResize="0"/>
          <p:nvPr/>
        </p:nvPicPr>
        <p:blipFill rotWithShape="1">
          <a:blip r:embed="rId4">
            <a:alphaModFix/>
          </a:blip>
          <a:srcRect/>
          <a:stretch/>
        </p:blipFill>
        <p:spPr>
          <a:xfrm>
            <a:off x="208580" y="278996"/>
            <a:ext cx="2164632" cy="2269938"/>
          </a:xfrm>
          <a:prstGeom prst="rect">
            <a:avLst/>
          </a:prstGeom>
          <a:noFill/>
          <a:ln>
            <a:noFill/>
          </a:ln>
        </p:spPr>
      </p:pic>
      <p:sp>
        <p:nvSpPr>
          <p:cNvPr id="424" name="Google Shape;424;p25"/>
          <p:cNvSpPr txBox="1"/>
          <p:nvPr/>
        </p:nvSpPr>
        <p:spPr>
          <a:xfrm>
            <a:off x="208575" y="2633175"/>
            <a:ext cx="37005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Michelle Lujan Grisham: 48%</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Mark Ronchetti: 40%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(Public Policy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Michelle Lujan Grisham: </a:t>
            </a:r>
            <a:r>
              <a:rPr lang="en-US" sz="1800">
                <a:solidFill>
                  <a:srgbClr val="071824"/>
                </a:solidFill>
                <a:latin typeface="Play"/>
                <a:ea typeface="Play"/>
                <a:cs typeface="Play"/>
                <a:sym typeface="Play"/>
              </a:rPr>
              <a:t>53</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Mark Ronchetti: 3</a:t>
            </a:r>
            <a:r>
              <a:rPr lang="en-US" sz="1800">
                <a:solidFill>
                  <a:srgbClr val="071824"/>
                </a:solidFill>
                <a:latin typeface="Play"/>
                <a:ea typeface="Play"/>
                <a:cs typeface="Play"/>
                <a:sym typeface="Play"/>
              </a:rPr>
              <a:t>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(SurveyUSA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Michelle Lujan Grisham: 48%</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Mark Ronchetti: 43%</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(Emerson College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11</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sp>
        <p:nvSpPr>
          <p:cNvPr id="429" name="Google Shape;429;p26"/>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NEW YORK</a:t>
            </a:r>
            <a:endParaRPr/>
          </a:p>
        </p:txBody>
      </p:sp>
      <p:pic>
        <p:nvPicPr>
          <p:cNvPr id="430" name="Google Shape;430;p26"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31" name="Google Shape;431;p26"/>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432" name="Google Shape;432;p26"/>
          <p:cNvSpPr txBox="1"/>
          <p:nvPr/>
        </p:nvSpPr>
        <p:spPr>
          <a:xfrm>
            <a:off x="3469629" y="2359766"/>
            <a:ext cx="620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Lee Zeldin</a:t>
            </a:r>
            <a:endParaRPr sz="1800" b="0" i="0" u="none" strike="noStrike" cap="none">
              <a:solidFill>
                <a:schemeClr val="dk1"/>
              </a:solidFill>
              <a:latin typeface="Play"/>
              <a:ea typeface="Play"/>
              <a:cs typeface="Play"/>
              <a:sym typeface="Play"/>
            </a:endParaRPr>
          </a:p>
        </p:txBody>
      </p:sp>
      <p:sp>
        <p:nvSpPr>
          <p:cNvPr id="433" name="Google Shape;433;p26"/>
          <p:cNvSpPr txBox="1"/>
          <p:nvPr/>
        </p:nvSpPr>
        <p:spPr>
          <a:xfrm>
            <a:off x="3627784" y="1819270"/>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Kathy Hochul*</a:t>
            </a:r>
            <a:endParaRPr sz="1800" b="0" i="0" u="none" strike="noStrike" cap="none">
              <a:solidFill>
                <a:schemeClr val="accent2"/>
              </a:solidFill>
              <a:latin typeface="Play"/>
              <a:ea typeface="Play"/>
              <a:cs typeface="Play"/>
              <a:sym typeface="Play"/>
            </a:endParaRPr>
          </a:p>
        </p:txBody>
      </p:sp>
      <p:sp>
        <p:nvSpPr>
          <p:cNvPr id="434" name="Google Shape;434;p26"/>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071824"/>
              </a:solidFill>
              <a:latin typeface="Arial"/>
              <a:ea typeface="Arial"/>
              <a:cs typeface="Arial"/>
              <a:sym typeface="Arial"/>
            </a:endParaRPr>
          </a:p>
        </p:txBody>
      </p:sp>
      <p:sp>
        <p:nvSpPr>
          <p:cNvPr id="435" name="Google Shape;435;p26"/>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Chuck Schumer (D)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p:txBody>
      </p:sp>
      <p:pic>
        <p:nvPicPr>
          <p:cNvPr id="436" name="Google Shape;436;p26"/>
          <p:cNvPicPr preferRelativeResize="0"/>
          <p:nvPr/>
        </p:nvPicPr>
        <p:blipFill rotWithShape="1">
          <a:blip r:embed="rId4">
            <a:alphaModFix/>
          </a:blip>
          <a:srcRect/>
          <a:stretch/>
        </p:blipFill>
        <p:spPr>
          <a:xfrm>
            <a:off x="242909" y="265143"/>
            <a:ext cx="2871601" cy="2184442"/>
          </a:xfrm>
          <a:prstGeom prst="rect">
            <a:avLst/>
          </a:prstGeom>
          <a:noFill/>
          <a:ln>
            <a:noFill/>
          </a:ln>
        </p:spPr>
      </p:pic>
      <p:sp>
        <p:nvSpPr>
          <p:cNvPr id="437" name="Google Shape;437;p26"/>
          <p:cNvSpPr txBox="1"/>
          <p:nvPr/>
        </p:nvSpPr>
        <p:spPr>
          <a:xfrm>
            <a:off x="149830" y="2609689"/>
            <a:ext cx="28146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Kathy Hochul: 50%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Lee Zeldin: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(Quinnipiac University)</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Kathy Hochul: 50%</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Lee Zeldin: 44%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(Schoen Cooperman)</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12</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lvl="0" indent="0" algn="l" rtl="0">
              <a:spcBef>
                <a:spcPts val="0"/>
              </a:spcBef>
              <a:spcAft>
                <a:spcPts val="0"/>
              </a:spcAft>
              <a:buNone/>
            </a:pP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Kathy Hochul: 4</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Lee Zeldin: 43%</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(Trafalgar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3</a:t>
            </a:r>
            <a:r>
              <a:rPr lang="en-US" sz="1200" baseline="30000">
                <a:solidFill>
                  <a:srgbClr val="071824"/>
                </a:solidFill>
                <a:latin typeface="Play"/>
                <a:ea typeface="Play"/>
                <a:cs typeface="Play"/>
                <a:sym typeface="Play"/>
              </a:rPr>
              <a:t>rd</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62"/>
          <p:cNvSpPr txBox="1">
            <a:spLocks noGrp="1"/>
          </p:cNvSpPr>
          <p:nvPr>
            <p:ph type="title"/>
          </p:nvPr>
        </p:nvSpPr>
        <p:spPr>
          <a:xfrm>
            <a:off x="1907145" y="218806"/>
            <a:ext cx="7763905"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sz="3200">
                <a:solidFill>
                  <a:schemeClr val="accent3"/>
                </a:solidFill>
              </a:rPr>
              <a:t>2022 CURRENT MAP</a:t>
            </a:r>
            <a:endParaRPr sz="3200"/>
          </a:p>
        </p:txBody>
      </p:sp>
      <p:pic>
        <p:nvPicPr>
          <p:cNvPr id="107" name="Google Shape;107;p62"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pic>
        <p:nvPicPr>
          <p:cNvPr id="108" name="Google Shape;108;p62" descr="Map&#10;&#10;Description automatically generated"/>
          <p:cNvPicPr preferRelativeResize="0"/>
          <p:nvPr/>
        </p:nvPicPr>
        <p:blipFill rotWithShape="1">
          <a:blip r:embed="rId4">
            <a:alphaModFix/>
          </a:blip>
          <a:srcRect/>
          <a:stretch/>
        </p:blipFill>
        <p:spPr>
          <a:xfrm>
            <a:off x="2070038" y="1323847"/>
            <a:ext cx="7956610" cy="51431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p27"/>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OHIO</a:t>
            </a:r>
            <a:endParaRPr/>
          </a:p>
        </p:txBody>
      </p:sp>
      <p:pic>
        <p:nvPicPr>
          <p:cNvPr id="443" name="Google Shape;443;p27"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44" name="Google Shape;444;p27"/>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800" b="0" i="0" u="none" strike="noStrike" cap="none">
              <a:solidFill>
                <a:schemeClr val="dk1"/>
              </a:solidFill>
              <a:latin typeface="Play"/>
              <a:ea typeface="Play"/>
              <a:cs typeface="Play"/>
              <a:sym typeface="Play"/>
            </a:endParaRPr>
          </a:p>
        </p:txBody>
      </p:sp>
      <p:sp>
        <p:nvSpPr>
          <p:cNvPr id="445" name="Google Shape;445;p27"/>
          <p:cNvSpPr txBox="1"/>
          <p:nvPr/>
        </p:nvSpPr>
        <p:spPr>
          <a:xfrm>
            <a:off x="3627784" y="2251438"/>
            <a:ext cx="62019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Nan Whaley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Tim Grady</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446" name="Google Shape;446;p27"/>
          <p:cNvSpPr txBox="1"/>
          <p:nvPr/>
        </p:nvSpPr>
        <p:spPr>
          <a:xfrm>
            <a:off x="3627784" y="1790545"/>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Mike DeWine*</a:t>
            </a:r>
            <a:endParaRPr sz="1800" b="0" i="0" u="none" strike="noStrike" cap="none">
              <a:solidFill>
                <a:schemeClr val="accent2"/>
              </a:solidFill>
              <a:latin typeface="Play"/>
              <a:ea typeface="Play"/>
              <a:cs typeface="Play"/>
              <a:sym typeface="Play"/>
            </a:endParaRPr>
          </a:p>
        </p:txBody>
      </p:sp>
      <p:sp>
        <p:nvSpPr>
          <p:cNvPr id="447" name="Google Shape;447;p27"/>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Likely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sp>
        <p:nvSpPr>
          <p:cNvPr id="448" name="Google Shape;448;p27"/>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OPEN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p:txBody>
      </p:sp>
      <p:pic>
        <p:nvPicPr>
          <p:cNvPr id="449" name="Google Shape;449;p27"/>
          <p:cNvPicPr preferRelativeResize="0"/>
          <p:nvPr/>
        </p:nvPicPr>
        <p:blipFill rotWithShape="1">
          <a:blip r:embed="rId4">
            <a:alphaModFix/>
          </a:blip>
          <a:srcRect/>
          <a:stretch/>
        </p:blipFill>
        <p:spPr>
          <a:xfrm>
            <a:off x="214200" y="211649"/>
            <a:ext cx="2347025" cy="2571775"/>
          </a:xfrm>
          <a:prstGeom prst="rect">
            <a:avLst/>
          </a:prstGeom>
          <a:noFill/>
          <a:ln>
            <a:noFill/>
          </a:ln>
        </p:spPr>
      </p:pic>
      <p:sp>
        <p:nvSpPr>
          <p:cNvPr id="450" name="Google Shape;450;p27"/>
          <p:cNvSpPr txBox="1"/>
          <p:nvPr/>
        </p:nvSpPr>
        <p:spPr>
          <a:xfrm>
            <a:off x="214205" y="2783414"/>
            <a:ext cx="28146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Nan Whaley: 38%</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Mike DeWine: 56%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(Suffolk University)</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Nan Whaley: 41%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Mike DeWine: 44%</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(Civiqs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13</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Nan Whaley: 3</a:t>
            </a:r>
            <a:r>
              <a:rPr lang="en-US" sz="1800">
                <a:solidFill>
                  <a:srgbClr val="071824"/>
                </a:solidFill>
                <a:latin typeface="Play"/>
                <a:ea typeface="Play"/>
                <a:cs typeface="Play"/>
                <a:sym typeface="Play"/>
              </a:rPr>
              <a:t>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Mike DeWine: 5</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Trafalgar</a:t>
            </a:r>
            <a:r>
              <a:rPr lang="en-US" sz="1800" b="0" i="0" u="none" strike="noStrike" cap="none">
                <a:solidFill>
                  <a:srgbClr val="071824"/>
                </a:solidFill>
                <a:latin typeface="Play"/>
                <a:ea typeface="Play"/>
                <a:cs typeface="Play"/>
                <a:sym typeface="Play"/>
              </a:rPr>
              <a:t> </a:t>
            </a:r>
            <a:r>
              <a:rPr lang="en-US" sz="1800">
                <a:solidFill>
                  <a:srgbClr val="071824"/>
                </a:solidFill>
                <a:latin typeface="Play"/>
                <a:ea typeface="Play"/>
                <a:cs typeface="Play"/>
                <a:sym typeface="Play"/>
              </a:rPr>
              <a:t>Group</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12</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4"/>
        <p:cNvGrpSpPr/>
        <p:nvPr/>
      </p:nvGrpSpPr>
      <p:grpSpPr>
        <a:xfrm>
          <a:off x="0" y="0"/>
          <a:ext cx="0" cy="0"/>
          <a:chOff x="0" y="0"/>
          <a:chExt cx="0" cy="0"/>
        </a:xfrm>
      </p:grpSpPr>
      <p:sp>
        <p:nvSpPr>
          <p:cNvPr id="455" name="Google Shape;455;p28"/>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OKLAHOMA</a:t>
            </a:r>
            <a:endParaRPr/>
          </a:p>
        </p:txBody>
      </p:sp>
      <p:pic>
        <p:nvPicPr>
          <p:cNvPr id="456" name="Google Shape;456;p28"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57" name="Google Shape;457;p28"/>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458" name="Google Shape;458;p28"/>
          <p:cNvSpPr txBox="1"/>
          <p:nvPr/>
        </p:nvSpPr>
        <p:spPr>
          <a:xfrm>
            <a:off x="3569991" y="2377194"/>
            <a:ext cx="62019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Joy Hofmeister*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Ervin Yen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Natalie Bruno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459" name="Google Shape;459;p28"/>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Kevin Stitt*</a:t>
            </a:r>
            <a:endParaRPr sz="1800" b="0" i="0" u="none" strike="noStrike" cap="none">
              <a:solidFill>
                <a:schemeClr val="accent2"/>
              </a:solidFill>
              <a:latin typeface="Play"/>
              <a:ea typeface="Play"/>
              <a:cs typeface="Play"/>
              <a:sym typeface="Play"/>
            </a:endParaRPr>
          </a:p>
        </p:txBody>
      </p:sp>
      <p:sp>
        <p:nvSpPr>
          <p:cNvPr id="460" name="Google Shape;460;p28"/>
          <p:cNvSpPr txBox="1"/>
          <p:nvPr/>
        </p:nvSpPr>
        <p:spPr>
          <a:xfrm>
            <a:off x="4202814" y="5431660"/>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071824"/>
              </a:solidFill>
              <a:latin typeface="Arial"/>
              <a:ea typeface="Arial"/>
              <a:cs typeface="Arial"/>
              <a:sym typeface="Arial"/>
            </a:endParaRPr>
          </a:p>
        </p:txBody>
      </p:sp>
      <p:sp>
        <p:nvSpPr>
          <p:cNvPr id="461" name="Google Shape;461;p28"/>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James Lankford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Madison Horn (D)</a:t>
            </a:r>
            <a:endParaRPr sz="1600" b="0" i="0" u="none" strike="noStrike" cap="none">
              <a:solidFill>
                <a:srgbClr val="071824"/>
              </a:solidFill>
              <a:latin typeface="Play"/>
              <a:ea typeface="Play"/>
              <a:cs typeface="Play"/>
              <a:sym typeface="Play"/>
            </a:endParaRPr>
          </a:p>
        </p:txBody>
      </p:sp>
      <p:pic>
        <p:nvPicPr>
          <p:cNvPr id="462" name="Google Shape;462;p28"/>
          <p:cNvPicPr preferRelativeResize="0"/>
          <p:nvPr/>
        </p:nvPicPr>
        <p:blipFill rotWithShape="1">
          <a:blip r:embed="rId4">
            <a:alphaModFix/>
          </a:blip>
          <a:srcRect/>
          <a:stretch/>
        </p:blipFill>
        <p:spPr>
          <a:xfrm>
            <a:off x="148692" y="257194"/>
            <a:ext cx="3482765" cy="1915289"/>
          </a:xfrm>
          <a:prstGeom prst="rect">
            <a:avLst/>
          </a:prstGeom>
          <a:noFill/>
          <a:ln>
            <a:noFill/>
          </a:ln>
        </p:spPr>
      </p:pic>
      <p:sp>
        <p:nvSpPr>
          <p:cNvPr id="463" name="Google Shape;463;p28"/>
          <p:cNvSpPr txBox="1"/>
          <p:nvPr/>
        </p:nvSpPr>
        <p:spPr>
          <a:xfrm>
            <a:off x="148700" y="2609700"/>
            <a:ext cx="30696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Joy Hofmeister: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Kevin Stitt: 45%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(American Viewpoint)</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Joy Hofmeister: 4</a:t>
            </a:r>
            <a:r>
              <a:rPr lang="en-US" sz="1800">
                <a:solidFill>
                  <a:srgbClr val="071824"/>
                </a:solidFill>
                <a:latin typeface="Play"/>
                <a:ea typeface="Play"/>
                <a:cs typeface="Play"/>
                <a:sym typeface="Play"/>
              </a:rPr>
              <a:t>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Kevin Stitt: 4</a:t>
            </a:r>
            <a:r>
              <a:rPr lang="en-US" sz="1800">
                <a:solidFill>
                  <a:srgbClr val="071824"/>
                </a:solidFill>
                <a:latin typeface="Play"/>
                <a:ea typeface="Play"/>
                <a:cs typeface="Play"/>
                <a:sym typeface="Play"/>
              </a:rPr>
              <a:t>3</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(SoonerPoll)</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lvl="0" indent="0" algn="l" rtl="0">
              <a:spcBef>
                <a:spcPts val="0"/>
              </a:spcBef>
              <a:spcAft>
                <a:spcPts val="0"/>
              </a:spcAft>
              <a:buNone/>
            </a:pP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Joy Hofmeister: </a:t>
            </a:r>
            <a:r>
              <a:rPr lang="en-US" sz="1800">
                <a:solidFill>
                  <a:srgbClr val="071824"/>
                </a:solidFill>
                <a:latin typeface="Play"/>
                <a:ea typeface="Play"/>
                <a:cs typeface="Play"/>
                <a:sym typeface="Play"/>
              </a:rPr>
              <a:t>4</a:t>
            </a:r>
            <a:r>
              <a:rPr lang="en-US" sz="1800" b="0" i="0" u="none" strike="noStrike" cap="none">
                <a:solidFill>
                  <a:srgbClr val="071824"/>
                </a:solidFill>
                <a:latin typeface="Play"/>
                <a:ea typeface="Play"/>
                <a:cs typeface="Play"/>
                <a:sym typeface="Play"/>
              </a:rPr>
              <a:t>4%</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Kevin Stitt: 4</a:t>
            </a:r>
            <a:r>
              <a:rPr lang="en-US" sz="1800">
                <a:solidFill>
                  <a:srgbClr val="071824"/>
                </a:solidFill>
                <a:latin typeface="Play"/>
                <a:ea typeface="Play"/>
                <a:cs typeface="Play"/>
                <a:sym typeface="Play"/>
              </a:rPr>
              <a:t>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Amber Integrated</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21</a:t>
            </a:r>
            <a:r>
              <a:rPr lang="en-US" sz="1200" baseline="30000">
                <a:solidFill>
                  <a:srgbClr val="071824"/>
                </a:solidFill>
                <a:latin typeface="Play"/>
                <a:ea typeface="Play"/>
                <a:cs typeface="Play"/>
                <a:sym typeface="Play"/>
              </a:rPr>
              <a:t>st</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Google Shape;468;p29"/>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OREGON</a:t>
            </a:r>
            <a:endParaRPr/>
          </a:p>
        </p:txBody>
      </p:sp>
      <p:pic>
        <p:nvPicPr>
          <p:cNvPr id="469" name="Google Shape;469;p29"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70" name="Google Shape;470;p29"/>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chemeClr val="dk2"/>
              </a:solidFill>
              <a:latin typeface="Arial"/>
              <a:ea typeface="Arial"/>
              <a:cs typeface="Arial"/>
              <a:sym typeface="Arial"/>
            </a:endParaRPr>
          </a:p>
        </p:txBody>
      </p:sp>
      <p:sp>
        <p:nvSpPr>
          <p:cNvPr id="471" name="Google Shape;471;p29"/>
          <p:cNvSpPr txBox="1"/>
          <p:nvPr/>
        </p:nvSpPr>
        <p:spPr>
          <a:xfrm>
            <a:off x="3233467" y="2192337"/>
            <a:ext cx="6720000" cy="321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Christine Drazan*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Tina Kotek</a:t>
            </a: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Betsy Johnson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1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Constitution Party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Donice Smith</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472" name="Google Shape;472;p29"/>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473" name="Google Shape;473;p29"/>
          <p:cNvSpPr txBox="1"/>
          <p:nvPr/>
        </p:nvSpPr>
        <p:spPr>
          <a:xfrm>
            <a:off x="4202836" y="600609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999999"/>
              </a:solidFill>
              <a:latin typeface="Arial"/>
              <a:ea typeface="Arial"/>
              <a:cs typeface="Arial"/>
              <a:sym typeface="Arial"/>
            </a:endParaRPr>
          </a:p>
        </p:txBody>
      </p:sp>
      <p:sp>
        <p:nvSpPr>
          <p:cNvPr id="474" name="Google Shape;474;p29"/>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Ron Wyden (D)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Jo Rae Perkins (R)</a:t>
            </a:r>
            <a:endParaRPr sz="1600" b="0" i="0" u="none" strike="noStrike" cap="none">
              <a:solidFill>
                <a:srgbClr val="071824"/>
              </a:solidFill>
              <a:latin typeface="Play"/>
              <a:ea typeface="Play"/>
              <a:cs typeface="Play"/>
              <a:sym typeface="Play"/>
            </a:endParaRPr>
          </a:p>
        </p:txBody>
      </p:sp>
      <p:pic>
        <p:nvPicPr>
          <p:cNvPr id="475" name="Google Shape;475;p29"/>
          <p:cNvPicPr preferRelativeResize="0"/>
          <p:nvPr/>
        </p:nvPicPr>
        <p:blipFill rotWithShape="1">
          <a:blip r:embed="rId4">
            <a:alphaModFix/>
          </a:blip>
          <a:srcRect/>
          <a:stretch/>
        </p:blipFill>
        <p:spPr>
          <a:xfrm>
            <a:off x="199725" y="192875"/>
            <a:ext cx="2470748" cy="2078175"/>
          </a:xfrm>
          <a:prstGeom prst="rect">
            <a:avLst/>
          </a:prstGeom>
          <a:noFill/>
          <a:ln>
            <a:noFill/>
          </a:ln>
        </p:spPr>
      </p:pic>
      <p:sp>
        <p:nvSpPr>
          <p:cNvPr id="476" name="Google Shape;476;p29"/>
          <p:cNvSpPr txBox="1"/>
          <p:nvPr/>
        </p:nvSpPr>
        <p:spPr>
          <a:xfrm>
            <a:off x="300930" y="2496689"/>
            <a:ext cx="28146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Tina Kotek: 35%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Christine Drazan: 37%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(Hoffman Research)</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20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Tina Kotek: 3</a:t>
            </a:r>
            <a:r>
              <a:rPr lang="en-US" sz="1800">
                <a:solidFill>
                  <a:srgbClr val="071824"/>
                </a:solidFill>
                <a:latin typeface="Play"/>
                <a:ea typeface="Play"/>
                <a:cs typeface="Play"/>
                <a:sym typeface="Play"/>
              </a:rPr>
              <a:t>4</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Christine Drazan: 36%</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Emerson College</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a:t>
            </a:r>
            <a:r>
              <a:rPr lang="en-US" sz="1200" baseline="30000">
                <a:solidFill>
                  <a:srgbClr val="071824"/>
                </a:solidFill>
                <a:latin typeface="Play"/>
                <a:ea typeface="Play"/>
                <a:cs typeface="Play"/>
                <a:sym typeface="Play"/>
              </a:rPr>
              <a:t>st</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Tina Kotek: 3</a:t>
            </a:r>
            <a:r>
              <a:rPr lang="en-US" sz="1800">
                <a:solidFill>
                  <a:srgbClr val="071824"/>
                </a:solidFill>
                <a:latin typeface="Play"/>
                <a:ea typeface="Play"/>
                <a:cs typeface="Play"/>
                <a:sym typeface="Play"/>
              </a:rPr>
              <a:t>3</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Christine Dr</a:t>
            </a:r>
            <a:r>
              <a:rPr lang="en-US" sz="1800">
                <a:solidFill>
                  <a:srgbClr val="071824"/>
                </a:solidFill>
                <a:latin typeface="Play"/>
                <a:ea typeface="Play"/>
                <a:cs typeface="Play"/>
                <a:sym typeface="Play"/>
              </a:rPr>
              <a:t>az</a:t>
            </a:r>
            <a:r>
              <a:rPr lang="en-US" sz="1800" b="0" i="0" u="none" strike="noStrike" cap="none">
                <a:solidFill>
                  <a:srgbClr val="071824"/>
                </a:solidFill>
                <a:latin typeface="Play"/>
                <a:ea typeface="Play"/>
                <a:cs typeface="Play"/>
                <a:sym typeface="Play"/>
              </a:rPr>
              <a:t>an: 3</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DHM Research</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p:txBody>
      </p:sp>
      <p:sp>
        <p:nvSpPr>
          <p:cNvPr id="477" name="Google Shape;477;p29"/>
          <p:cNvSpPr txBox="1"/>
          <p:nvPr/>
        </p:nvSpPr>
        <p:spPr>
          <a:xfrm>
            <a:off x="6217675" y="2172475"/>
            <a:ext cx="57291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R Leon Noble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Constitution Party of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Oregon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Paul Romero</a:t>
            </a:r>
            <a:endParaRPr sz="1400" b="0" i="0" u="none" strike="noStrike" cap="none">
              <a:solidFill>
                <a:srgbClr val="000000"/>
              </a:solidFill>
              <a:latin typeface="Play"/>
              <a:ea typeface="Play"/>
              <a:cs typeface="Play"/>
              <a:sym typeface="Pl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Google Shape;482;p32"/>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PENNSYLVANIA</a:t>
            </a:r>
            <a:endParaRPr/>
          </a:p>
        </p:txBody>
      </p:sp>
      <p:pic>
        <p:nvPicPr>
          <p:cNvPr id="483" name="Google Shape;483;p32"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84" name="Google Shape;484;p32"/>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485" name="Google Shape;485;p32"/>
          <p:cNvSpPr txBox="1"/>
          <p:nvPr/>
        </p:nvSpPr>
        <p:spPr>
          <a:xfrm>
            <a:off x="3013899" y="2172475"/>
            <a:ext cx="68157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Doug Mastriano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AG Josh Shapiro*</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Keystone Party of Pennsylvania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Joseph Soloski</a:t>
            </a:r>
            <a:endParaRPr sz="1600" b="0" i="0" u="none" strike="noStrike" cap="none">
              <a:solidFill>
                <a:schemeClr val="dk1"/>
              </a:solidFill>
              <a:latin typeface="Play"/>
              <a:ea typeface="Play"/>
              <a:cs typeface="Play"/>
              <a:sym typeface="Play"/>
            </a:endParaRPr>
          </a:p>
        </p:txBody>
      </p:sp>
      <p:sp>
        <p:nvSpPr>
          <p:cNvPr id="486" name="Google Shape;486;p32"/>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487" name="Google Shape;487;p32"/>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Lean Democrat</a:t>
            </a:r>
            <a:endParaRPr sz="1800">
              <a:solidFill>
                <a:srgbClr val="999999"/>
              </a:solidFill>
              <a:latin typeface="Play"/>
              <a:ea typeface="Play"/>
              <a:cs typeface="Play"/>
              <a:sym typeface="Play"/>
            </a:endParaRPr>
          </a:p>
        </p:txBody>
      </p:sp>
      <p:sp>
        <p:nvSpPr>
          <p:cNvPr id="488" name="Google Shape;488;p32"/>
          <p:cNvSpPr txBox="1"/>
          <p:nvPr/>
        </p:nvSpPr>
        <p:spPr>
          <a:xfrm>
            <a:off x="9158813" y="3419449"/>
            <a:ext cx="2899835"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OPEN</a:t>
            </a:r>
            <a:endParaRPr sz="1400" b="0" i="0" u="none" strike="noStrike" cap="none">
              <a:solidFill>
                <a:srgbClr val="000000"/>
              </a:solidFill>
              <a:latin typeface="Arial"/>
              <a:ea typeface="Arial"/>
              <a:cs typeface="Arial"/>
              <a:sym typeface="Arial"/>
            </a:endParaRPr>
          </a:p>
        </p:txBody>
      </p:sp>
      <p:pic>
        <p:nvPicPr>
          <p:cNvPr id="489" name="Google Shape;489;p32"/>
          <p:cNvPicPr preferRelativeResize="0"/>
          <p:nvPr/>
        </p:nvPicPr>
        <p:blipFill rotWithShape="1">
          <a:blip r:embed="rId4">
            <a:alphaModFix/>
          </a:blip>
          <a:srcRect/>
          <a:stretch/>
        </p:blipFill>
        <p:spPr>
          <a:xfrm>
            <a:off x="218244" y="267429"/>
            <a:ext cx="2776717" cy="2082538"/>
          </a:xfrm>
          <a:prstGeom prst="rect">
            <a:avLst/>
          </a:prstGeom>
          <a:noFill/>
          <a:ln>
            <a:noFill/>
          </a:ln>
        </p:spPr>
      </p:pic>
      <p:sp>
        <p:nvSpPr>
          <p:cNvPr id="490" name="Google Shape;490;p32"/>
          <p:cNvSpPr txBox="1"/>
          <p:nvPr/>
        </p:nvSpPr>
        <p:spPr>
          <a:xfrm>
            <a:off x="199305" y="2609689"/>
            <a:ext cx="28146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Josh Shapiro: 53%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Doug Mastriano: 44%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(InsiderAdvantage)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11</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Josh Shapiro: 48%</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Doug Mastriano: 37%</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(Suffolk University)</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30</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Josh Shapiro: 5</a:t>
            </a:r>
            <a:r>
              <a:rPr lang="en-US" sz="1800">
                <a:solidFill>
                  <a:srgbClr val="071824"/>
                </a:solidFill>
                <a:latin typeface="Play"/>
                <a:ea typeface="Play"/>
                <a:cs typeface="Play"/>
                <a:sym typeface="Play"/>
              </a:rPr>
              <a:t>3</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Doug Mastriano: 40%</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Marist College</a:t>
            </a:r>
            <a:r>
              <a:rPr lang="en-US" sz="1800" b="0" i="0" u="none" strike="noStrike" cap="none">
                <a:solidFill>
                  <a:srgbClr val="071824"/>
                </a:solidFill>
                <a:latin typeface="Play"/>
                <a:ea typeface="Play"/>
                <a:cs typeface="Play"/>
                <a:sym typeface="Play"/>
              </a:rPr>
              <a:t>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22</a:t>
            </a:r>
            <a:r>
              <a:rPr lang="en-US" sz="1200" baseline="30000">
                <a:solidFill>
                  <a:srgbClr val="071824"/>
                </a:solidFill>
                <a:latin typeface="Play"/>
                <a:ea typeface="Play"/>
                <a:cs typeface="Play"/>
                <a:sym typeface="Play"/>
              </a:rPr>
              <a:t>nd</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p:txBody>
      </p:sp>
      <p:sp>
        <p:nvSpPr>
          <p:cNvPr id="491" name="Google Shape;491;p32"/>
          <p:cNvSpPr txBox="1"/>
          <p:nvPr/>
        </p:nvSpPr>
        <p:spPr>
          <a:xfrm>
            <a:off x="6159600" y="2172475"/>
            <a:ext cx="60324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Matt Hackenburg</a:t>
            </a: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Green Party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Christina Digiulio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lay"/>
              <a:ea typeface="Play"/>
              <a:cs typeface="Play"/>
              <a:sym typeface="Pl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sp>
        <p:nvSpPr>
          <p:cNvPr id="496" name="Google Shape;496;p33"/>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RHODE ISLAND</a:t>
            </a:r>
            <a:endParaRPr/>
          </a:p>
        </p:txBody>
      </p:sp>
      <p:pic>
        <p:nvPicPr>
          <p:cNvPr id="497" name="Google Shape;497;p33"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498" name="Google Shape;498;p33"/>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499" name="Google Shape;499;p33"/>
          <p:cNvSpPr txBox="1"/>
          <p:nvPr/>
        </p:nvSpPr>
        <p:spPr>
          <a:xfrm>
            <a:off x="3279761" y="2212422"/>
            <a:ext cx="6201900" cy="310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Ashley Klaus</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Paul Rianna Jr.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Zachary Baker Hurwitz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Party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Elijah Gizzarelli</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500" name="Google Shape;500;p33"/>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Daniel McKee*</a:t>
            </a:r>
            <a:endParaRPr sz="1800" b="0" i="0" u="none" strike="noStrike" cap="none">
              <a:solidFill>
                <a:schemeClr val="accent2"/>
              </a:solidFill>
              <a:latin typeface="Play"/>
              <a:ea typeface="Play"/>
              <a:cs typeface="Play"/>
              <a:sym typeface="Play"/>
            </a:endParaRPr>
          </a:p>
        </p:txBody>
      </p:sp>
      <p:sp>
        <p:nvSpPr>
          <p:cNvPr id="501" name="Google Shape;501;p33"/>
          <p:cNvSpPr txBox="1"/>
          <p:nvPr/>
        </p:nvSpPr>
        <p:spPr>
          <a:xfrm>
            <a:off x="4487561"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Likely </a:t>
            </a:r>
            <a:r>
              <a:rPr lang="en-US" sz="1800" b="0" i="0" u="none" strike="noStrike" cap="none">
                <a:solidFill>
                  <a:schemeClr val="dk2"/>
                </a:solidFill>
                <a:latin typeface="Play"/>
                <a:ea typeface="Play"/>
                <a:cs typeface="Play"/>
                <a:sym typeface="Play"/>
              </a:rPr>
              <a:t>Democrat</a:t>
            </a:r>
            <a:endParaRPr sz="1400" b="0" i="0" u="none" strike="noStrike" cap="none">
              <a:solidFill>
                <a:srgbClr val="000000"/>
              </a:solidFill>
              <a:latin typeface="Arial"/>
              <a:ea typeface="Arial"/>
              <a:cs typeface="Arial"/>
              <a:sym typeface="Arial"/>
            </a:endParaRPr>
          </a:p>
        </p:txBody>
      </p:sp>
      <p:pic>
        <p:nvPicPr>
          <p:cNvPr id="502" name="Google Shape;502;p33"/>
          <p:cNvPicPr preferRelativeResize="0"/>
          <p:nvPr/>
        </p:nvPicPr>
        <p:blipFill rotWithShape="1">
          <a:blip r:embed="rId4">
            <a:alphaModFix/>
          </a:blip>
          <a:srcRect/>
          <a:stretch/>
        </p:blipFill>
        <p:spPr>
          <a:xfrm>
            <a:off x="273550" y="231250"/>
            <a:ext cx="2271650" cy="3189326"/>
          </a:xfrm>
          <a:prstGeom prst="rect">
            <a:avLst/>
          </a:prstGeom>
          <a:noFill/>
          <a:ln>
            <a:noFill/>
          </a:ln>
        </p:spPr>
      </p:pic>
      <p:sp>
        <p:nvSpPr>
          <p:cNvPr id="503" name="Google Shape;503;p33"/>
          <p:cNvSpPr txBox="1"/>
          <p:nvPr/>
        </p:nvSpPr>
        <p:spPr>
          <a:xfrm>
            <a:off x="132980" y="3342389"/>
            <a:ext cx="2814600" cy="277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Daniel McKee: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Ashley Klaus: 36%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(Boston Globe)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Daniel McKee: 45%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Ashley Klaus: 32%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(Boston Globe)</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2</a:t>
            </a:r>
            <a:r>
              <a:rPr lang="en-US" sz="1200" baseline="30000">
                <a:solidFill>
                  <a:srgbClr val="071824"/>
                </a:solidFill>
                <a:latin typeface="Play"/>
                <a:ea typeface="Play"/>
                <a:cs typeface="Play"/>
                <a:sym typeface="Play"/>
              </a:rPr>
              <a:t>nd</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7"/>
        <p:cNvGrpSpPr/>
        <p:nvPr/>
      </p:nvGrpSpPr>
      <p:grpSpPr>
        <a:xfrm>
          <a:off x="0" y="0"/>
          <a:ext cx="0" cy="0"/>
          <a:chOff x="0" y="0"/>
          <a:chExt cx="0" cy="0"/>
        </a:xfrm>
      </p:grpSpPr>
      <p:sp>
        <p:nvSpPr>
          <p:cNvPr id="508" name="Google Shape;508;p30"/>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SOUTH CAROLINA</a:t>
            </a:r>
            <a:endParaRPr/>
          </a:p>
        </p:txBody>
      </p:sp>
      <p:pic>
        <p:nvPicPr>
          <p:cNvPr id="509" name="Google Shape;509;p30"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10" name="Google Shape;510;p30"/>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511" name="Google Shape;511;p30"/>
          <p:cNvSpPr txBox="1"/>
          <p:nvPr/>
        </p:nvSpPr>
        <p:spPr>
          <a:xfrm>
            <a:off x="3427223" y="2192337"/>
            <a:ext cx="6201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Joe Cunningham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Morgan Bruce Reeves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512" name="Google Shape;512;p30"/>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Henry McMaster*</a:t>
            </a:r>
            <a:endParaRPr sz="1800" b="0" i="0" u="none" strike="noStrike" cap="none">
              <a:solidFill>
                <a:schemeClr val="accent2"/>
              </a:solidFill>
              <a:latin typeface="Play"/>
              <a:ea typeface="Play"/>
              <a:cs typeface="Play"/>
              <a:sym typeface="Play"/>
            </a:endParaRPr>
          </a:p>
        </p:txBody>
      </p:sp>
      <p:sp>
        <p:nvSpPr>
          <p:cNvPr id="513" name="Google Shape;513;p30"/>
          <p:cNvSpPr txBox="1"/>
          <p:nvPr/>
        </p:nvSpPr>
        <p:spPr>
          <a:xfrm>
            <a:off x="4202834"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sp>
        <p:nvSpPr>
          <p:cNvPr id="514" name="Google Shape;514;p30"/>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Tim Scott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Krystle Matthews (D)</a:t>
            </a:r>
            <a:endParaRPr sz="1600" b="0" i="0" u="none" strike="noStrike" cap="none">
              <a:solidFill>
                <a:srgbClr val="071824"/>
              </a:solidFill>
              <a:latin typeface="Play"/>
              <a:ea typeface="Play"/>
              <a:cs typeface="Play"/>
              <a:sym typeface="Play"/>
            </a:endParaRPr>
          </a:p>
        </p:txBody>
      </p:sp>
      <p:pic>
        <p:nvPicPr>
          <p:cNvPr id="515" name="Google Shape;515;p30"/>
          <p:cNvPicPr preferRelativeResize="0"/>
          <p:nvPr/>
        </p:nvPicPr>
        <p:blipFill rotWithShape="1">
          <a:blip r:embed="rId4">
            <a:alphaModFix/>
          </a:blip>
          <a:srcRect/>
          <a:stretch/>
        </p:blipFill>
        <p:spPr>
          <a:xfrm>
            <a:off x="199897" y="287691"/>
            <a:ext cx="2829801" cy="2169069"/>
          </a:xfrm>
          <a:prstGeom prst="rect">
            <a:avLst/>
          </a:prstGeom>
          <a:noFill/>
          <a:ln>
            <a:noFill/>
          </a:ln>
        </p:spPr>
      </p:pic>
      <p:sp>
        <p:nvSpPr>
          <p:cNvPr id="516" name="Google Shape;516;p30"/>
          <p:cNvSpPr txBox="1"/>
          <p:nvPr/>
        </p:nvSpPr>
        <p:spPr>
          <a:xfrm>
            <a:off x="199899" y="2665475"/>
            <a:ext cx="3219600" cy="310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a:p>
          <a:p>
            <a:pPr marL="0" marR="0" lvl="0" indent="0" algn="l" rtl="0">
              <a:lnSpc>
                <a:spcPct val="100000"/>
              </a:lnSpc>
              <a:spcBef>
                <a:spcPts val="0"/>
              </a:spcBef>
              <a:spcAft>
                <a:spcPts val="0"/>
              </a:spcAft>
              <a:buClr>
                <a:srgbClr val="000000"/>
              </a:buClr>
              <a:buSzPts val="1800"/>
              <a:buFont typeface="Arial"/>
              <a:buNone/>
            </a:pP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Joe Cunningham: 44%</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Henry McMaster: 50%</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(Echelon Insights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Joe Cunningham: 43%</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Henry McMaster: 51%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(Trafalgar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(August 28</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31"/>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SOUTH DAKOTA</a:t>
            </a:r>
            <a:endParaRPr/>
          </a:p>
        </p:txBody>
      </p:sp>
      <p:pic>
        <p:nvPicPr>
          <p:cNvPr id="522" name="Google Shape;522;p31"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23" name="Google Shape;523;p31"/>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524" name="Google Shape;524;p31"/>
          <p:cNvSpPr txBox="1"/>
          <p:nvPr/>
        </p:nvSpPr>
        <p:spPr>
          <a:xfrm>
            <a:off x="3452164" y="2251438"/>
            <a:ext cx="6201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Jamie Smith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Tracey Quint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525" name="Google Shape;525;p31"/>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Kristi Noem*</a:t>
            </a:r>
            <a:endParaRPr sz="1800" b="0" i="0" u="none" strike="noStrike" cap="none">
              <a:solidFill>
                <a:schemeClr val="accent2"/>
              </a:solidFill>
              <a:latin typeface="Play"/>
              <a:ea typeface="Play"/>
              <a:cs typeface="Play"/>
              <a:sym typeface="Play"/>
            </a:endParaRPr>
          </a:p>
        </p:txBody>
      </p:sp>
      <p:sp>
        <p:nvSpPr>
          <p:cNvPr id="526" name="Google Shape;526;p31"/>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Likely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sp>
        <p:nvSpPr>
          <p:cNvPr id="527" name="Google Shape;527;p31"/>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John Thune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Challenger: Brian Bengs (D)</a:t>
            </a:r>
            <a:endParaRPr sz="1600" b="0" i="0" u="none" strike="noStrike" cap="none">
              <a:solidFill>
                <a:srgbClr val="071824"/>
              </a:solidFill>
              <a:latin typeface="Play"/>
              <a:ea typeface="Play"/>
              <a:cs typeface="Play"/>
              <a:sym typeface="Play"/>
            </a:endParaRPr>
          </a:p>
        </p:txBody>
      </p:sp>
      <p:pic>
        <p:nvPicPr>
          <p:cNvPr id="528" name="Google Shape;528;p31"/>
          <p:cNvPicPr preferRelativeResize="0"/>
          <p:nvPr/>
        </p:nvPicPr>
        <p:blipFill rotWithShape="1">
          <a:blip r:embed="rId4">
            <a:alphaModFix/>
          </a:blip>
          <a:srcRect/>
          <a:stretch/>
        </p:blipFill>
        <p:spPr>
          <a:xfrm>
            <a:off x="207025" y="210777"/>
            <a:ext cx="3000429" cy="1822902"/>
          </a:xfrm>
          <a:prstGeom prst="rect">
            <a:avLst/>
          </a:prstGeom>
          <a:noFill/>
          <a:ln>
            <a:noFill/>
          </a:ln>
        </p:spPr>
      </p:pic>
      <p:sp>
        <p:nvSpPr>
          <p:cNvPr id="529" name="Google Shape;529;p31"/>
          <p:cNvSpPr txBox="1"/>
          <p:nvPr/>
        </p:nvSpPr>
        <p:spPr>
          <a:xfrm>
            <a:off x="337000" y="2587475"/>
            <a:ext cx="2696100" cy="192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Polling Data:</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5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Jamie Smith: 42%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Kristi Noem: 45%</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(SDSU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lvl="0" indent="0" algn="l" rtl="0">
              <a:spcBef>
                <a:spcPts val="0"/>
              </a:spcBef>
              <a:spcAft>
                <a:spcPts val="0"/>
              </a:spcAft>
              <a:buNone/>
            </a:pPr>
            <a:endParaRPr>
              <a:latin typeface="Play"/>
              <a:ea typeface="Play"/>
              <a:cs typeface="Play"/>
              <a:sym typeface="Pl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3"/>
        <p:cNvGrpSpPr/>
        <p:nvPr/>
      </p:nvGrpSpPr>
      <p:grpSpPr>
        <a:xfrm>
          <a:off x="0" y="0"/>
          <a:ext cx="0" cy="0"/>
          <a:chOff x="0" y="0"/>
          <a:chExt cx="0" cy="0"/>
        </a:xfrm>
      </p:grpSpPr>
      <p:sp>
        <p:nvSpPr>
          <p:cNvPr id="534" name="Google Shape;534;p34"/>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TENNESSEE</a:t>
            </a:r>
            <a:endParaRPr/>
          </a:p>
        </p:txBody>
      </p:sp>
      <p:pic>
        <p:nvPicPr>
          <p:cNvPr id="535" name="Google Shape;535;p34"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36" name="Google Shape;536;p34"/>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537" name="Google Shape;537;p34"/>
          <p:cNvSpPr txBox="1"/>
          <p:nvPr/>
        </p:nvSpPr>
        <p:spPr>
          <a:xfrm>
            <a:off x="3352937" y="2192337"/>
            <a:ext cx="6201900" cy="366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Jason Martin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Constance Every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John Gentry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Basil Marceaux</a:t>
            </a:r>
            <a:endParaRPr sz="1800" b="0" i="0" u="none" strike="noStrike" cap="none">
              <a:solidFill>
                <a:srgbClr val="00B050"/>
              </a:solidFill>
              <a:latin typeface="Play"/>
              <a:ea typeface="Play"/>
              <a:cs typeface="Play"/>
              <a:sym typeface="Play"/>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Charles Morgan</a:t>
            </a:r>
            <a:endParaRPr sz="1800" b="0" i="0" u="none" strike="noStrike" cap="none">
              <a:solidFill>
                <a:srgbClr val="00B050"/>
              </a:solidFill>
              <a:latin typeface="Play"/>
              <a:ea typeface="Play"/>
              <a:cs typeface="Play"/>
              <a:sym typeface="Play"/>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Alfred O’Neil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Deborah Rouse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Michael Scantland</a:t>
            </a:r>
            <a:endParaRPr sz="1800" b="0" i="0" u="none" strike="noStrike" cap="none">
              <a:solidFill>
                <a:srgbClr val="00B050"/>
              </a:solidFill>
              <a:latin typeface="Play"/>
              <a:ea typeface="Play"/>
              <a:cs typeface="Play"/>
              <a:sym typeface="Play"/>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Rick Tyler</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538" name="Google Shape;538;p34"/>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Bill Lee*</a:t>
            </a:r>
            <a:endParaRPr sz="1800" b="0" i="0" u="none" strike="noStrike" cap="none">
              <a:solidFill>
                <a:schemeClr val="accent2"/>
              </a:solidFill>
              <a:latin typeface="Play"/>
              <a:ea typeface="Play"/>
              <a:cs typeface="Play"/>
              <a:sym typeface="Play"/>
            </a:endParaRPr>
          </a:p>
        </p:txBody>
      </p:sp>
      <p:sp>
        <p:nvSpPr>
          <p:cNvPr id="539" name="Google Shape;539;p34"/>
          <p:cNvSpPr txBox="1"/>
          <p:nvPr/>
        </p:nvSpPr>
        <p:spPr>
          <a:xfrm>
            <a:off x="4202761" y="5423972"/>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a:t>
            </a:r>
            <a:r>
              <a:rPr lang="en-US" sz="1800" b="0" i="0" u="none" strike="noStrike" cap="none">
                <a:solidFill>
                  <a:schemeClr val="dk1"/>
                </a:solidFill>
                <a:latin typeface="Play"/>
                <a:ea typeface="Play"/>
                <a:cs typeface="Play"/>
                <a:sym typeface="Play"/>
              </a:rPr>
              <a:t>Republican</a:t>
            </a:r>
            <a:endParaRPr sz="1800" b="0" i="0" u="none" strike="noStrike" cap="none">
              <a:solidFill>
                <a:schemeClr val="dk1"/>
              </a:solidFill>
              <a:latin typeface="Play"/>
              <a:ea typeface="Play"/>
              <a:cs typeface="Play"/>
              <a:sym typeface="Play"/>
            </a:endParaRPr>
          </a:p>
        </p:txBody>
      </p:sp>
      <p:pic>
        <p:nvPicPr>
          <p:cNvPr id="540" name="Google Shape;540;p34"/>
          <p:cNvPicPr preferRelativeResize="0"/>
          <p:nvPr/>
        </p:nvPicPr>
        <p:blipFill rotWithShape="1">
          <a:blip r:embed="rId4">
            <a:alphaModFix/>
          </a:blip>
          <a:srcRect/>
          <a:stretch/>
        </p:blipFill>
        <p:spPr>
          <a:xfrm>
            <a:off x="218622" y="239383"/>
            <a:ext cx="3892550" cy="1190396"/>
          </a:xfrm>
          <a:prstGeom prst="rect">
            <a:avLst/>
          </a:prstGeom>
          <a:noFill/>
          <a:ln>
            <a:noFill/>
          </a:ln>
        </p:spPr>
      </p:pic>
      <p:sp>
        <p:nvSpPr>
          <p:cNvPr id="541" name="Google Shape;541;p34"/>
          <p:cNvSpPr txBox="1"/>
          <p:nvPr/>
        </p:nvSpPr>
        <p:spPr>
          <a:xfrm>
            <a:off x="302880" y="2396764"/>
            <a:ext cx="28146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Jason Martin: 42%</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Bill Lee: 52%</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(SSRS)</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Jason Martin: 39%</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Bill Lee: 56%</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(Marist College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Jason Martin: 36%</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Bill Lee: 59%</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(Cygnal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
        <p:nvSpPr>
          <p:cNvPr id="546" name="Google Shape;546;p35"/>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TEXAS</a:t>
            </a:r>
            <a:endParaRPr/>
          </a:p>
        </p:txBody>
      </p:sp>
      <p:pic>
        <p:nvPicPr>
          <p:cNvPr id="547" name="Google Shape;547;p3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48" name="Google Shape;548;p35"/>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549" name="Google Shape;549;p35"/>
          <p:cNvSpPr txBox="1"/>
          <p:nvPr/>
        </p:nvSpPr>
        <p:spPr>
          <a:xfrm>
            <a:off x="3487552" y="2192337"/>
            <a:ext cx="6201900" cy="366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Beto O’Rourke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Jacqueline Abernathy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Mark Goloby</a:t>
            </a: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Mark Tippetts</a:t>
            </a: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Green Party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Delilah Barrios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p:txBody>
      </p:sp>
      <p:sp>
        <p:nvSpPr>
          <p:cNvPr id="550" name="Google Shape;550;p35"/>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Greg Abbott*</a:t>
            </a:r>
            <a:endParaRPr sz="1800" b="0" i="0" u="none" strike="noStrike" cap="none">
              <a:solidFill>
                <a:schemeClr val="accent2"/>
              </a:solidFill>
              <a:latin typeface="Play"/>
              <a:ea typeface="Play"/>
              <a:cs typeface="Play"/>
              <a:sym typeface="Play"/>
            </a:endParaRPr>
          </a:p>
        </p:txBody>
      </p:sp>
      <p:sp>
        <p:nvSpPr>
          <p:cNvPr id="551" name="Google Shape;551;p35"/>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a:t>
            </a:r>
            <a:r>
              <a:rPr lang="en-US" sz="1800" b="0" i="0" u="none" strike="noStrike" cap="none">
                <a:solidFill>
                  <a:schemeClr val="dk1"/>
                </a:solidFill>
                <a:latin typeface="Play"/>
                <a:ea typeface="Play"/>
                <a:cs typeface="Play"/>
                <a:sym typeface="Play"/>
              </a:rPr>
              <a:t> Republican</a:t>
            </a:r>
            <a:endParaRPr sz="1400" b="0" i="0" u="none" strike="noStrike" cap="none">
              <a:solidFill>
                <a:srgbClr val="000000"/>
              </a:solidFill>
              <a:latin typeface="Arial"/>
              <a:ea typeface="Arial"/>
              <a:cs typeface="Arial"/>
              <a:sym typeface="Arial"/>
            </a:endParaRPr>
          </a:p>
        </p:txBody>
      </p:sp>
      <p:pic>
        <p:nvPicPr>
          <p:cNvPr id="552" name="Google Shape;552;p35"/>
          <p:cNvPicPr preferRelativeResize="0"/>
          <p:nvPr/>
        </p:nvPicPr>
        <p:blipFill rotWithShape="1">
          <a:blip r:embed="rId4">
            <a:alphaModFix/>
          </a:blip>
          <a:srcRect/>
          <a:stretch/>
        </p:blipFill>
        <p:spPr>
          <a:xfrm>
            <a:off x="267829" y="193167"/>
            <a:ext cx="2693938" cy="2615230"/>
          </a:xfrm>
          <a:prstGeom prst="rect">
            <a:avLst/>
          </a:prstGeom>
          <a:noFill/>
          <a:ln>
            <a:noFill/>
          </a:ln>
        </p:spPr>
      </p:pic>
      <p:sp>
        <p:nvSpPr>
          <p:cNvPr id="553" name="Google Shape;553;p35"/>
          <p:cNvSpPr txBox="1"/>
          <p:nvPr/>
        </p:nvSpPr>
        <p:spPr>
          <a:xfrm>
            <a:off x="207505" y="2687314"/>
            <a:ext cx="2814600" cy="401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5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Beto O’Rourke: 44%</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Greg Abbott: 52%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(Civiqs)</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11</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Beto O’Rourke: 45%</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Gov. Greg Abbott: 49%</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800">
                <a:solidFill>
                  <a:srgbClr val="071824"/>
                </a:solidFill>
                <a:latin typeface="Play"/>
                <a:ea typeface="Play"/>
                <a:cs typeface="Play"/>
                <a:sym typeface="Play"/>
              </a:rPr>
              <a:t>(Marist Polling)</a:t>
            </a:r>
            <a:endParaRPr sz="1800">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Beto O’Rourke: 4</a:t>
            </a:r>
            <a:r>
              <a:rPr lang="en-US" sz="1800">
                <a:solidFill>
                  <a:srgbClr val="071824"/>
                </a:solidFill>
                <a:latin typeface="Play"/>
                <a:ea typeface="Play"/>
                <a:cs typeface="Play"/>
                <a:sym typeface="Play"/>
              </a:rPr>
              <a:t>3</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Greg Abbott: 4</a:t>
            </a:r>
            <a:r>
              <a:rPr lang="en-US" sz="1800">
                <a:solidFill>
                  <a:srgbClr val="071824"/>
                </a:solidFill>
                <a:latin typeface="Play"/>
                <a:ea typeface="Play"/>
                <a:cs typeface="Play"/>
                <a:sym typeface="Play"/>
              </a:rPr>
              <a:t>5</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(Echelon Insights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7"/>
        <p:cNvGrpSpPr/>
        <p:nvPr/>
      </p:nvGrpSpPr>
      <p:grpSpPr>
        <a:xfrm>
          <a:off x="0" y="0"/>
          <a:ext cx="0" cy="0"/>
          <a:chOff x="0" y="0"/>
          <a:chExt cx="0" cy="0"/>
        </a:xfrm>
      </p:grpSpPr>
      <p:sp>
        <p:nvSpPr>
          <p:cNvPr id="558" name="Google Shape;558;p36"/>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VERMONT</a:t>
            </a:r>
            <a:endParaRPr/>
          </a:p>
        </p:txBody>
      </p:sp>
      <p:pic>
        <p:nvPicPr>
          <p:cNvPr id="559" name="Google Shape;559;p36"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60" name="Google Shape;560;p36"/>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561" name="Google Shape;561;p36"/>
          <p:cNvSpPr txBox="1"/>
          <p:nvPr/>
        </p:nvSpPr>
        <p:spPr>
          <a:xfrm>
            <a:off x="2994961" y="2192337"/>
            <a:ext cx="6767400" cy="252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Democratic/Progressive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Brenda Siegel</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a:t>
            </a:r>
            <a:r>
              <a:rPr lang="en-US" sz="1800" b="0" i="0" u="none" strike="noStrike" cap="none">
                <a:solidFill>
                  <a:schemeClr val="dk2"/>
                </a:solidFill>
                <a:latin typeface="Play"/>
                <a:ea typeface="Play"/>
                <a:cs typeface="Play"/>
                <a:sym typeface="Play"/>
              </a:rPr>
              <a:t> </a:t>
            </a:r>
            <a:r>
              <a:rPr lang="en-US" sz="1800" b="0" i="0" u="none" strike="noStrike" cap="none">
                <a:solidFill>
                  <a:srgbClr val="00B050"/>
                </a:solidFill>
                <a:latin typeface="Play"/>
                <a:ea typeface="Play"/>
                <a:cs typeface="Play"/>
                <a:sym typeface="Play"/>
              </a:rPr>
              <a:t>Challengers: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Peter Duval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Kevin Hoyt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Bernard Peters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B050"/>
              </a:buClr>
              <a:buSzPts val="1800"/>
              <a:buFont typeface="Arial"/>
              <a:buNone/>
            </a:pP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dk2"/>
              </a:solidFill>
              <a:latin typeface="Play"/>
              <a:ea typeface="Play"/>
              <a:cs typeface="Play"/>
              <a:sym typeface="Play"/>
            </a:endParaRPr>
          </a:p>
        </p:txBody>
      </p:sp>
      <p:sp>
        <p:nvSpPr>
          <p:cNvPr id="562" name="Google Shape;562;p36"/>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Phil Scott*</a:t>
            </a:r>
            <a:endParaRPr sz="1800" b="0" i="0" u="none" strike="noStrike" cap="none">
              <a:solidFill>
                <a:schemeClr val="accent2"/>
              </a:solidFill>
              <a:latin typeface="Play"/>
              <a:ea typeface="Play"/>
              <a:cs typeface="Play"/>
              <a:sym typeface="Play"/>
            </a:endParaRPr>
          </a:p>
        </p:txBody>
      </p:sp>
      <p:sp>
        <p:nvSpPr>
          <p:cNvPr id="563" name="Google Shape;563;p36"/>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Likely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sp>
        <p:nvSpPr>
          <p:cNvPr id="564" name="Google Shape;564;p36"/>
          <p:cNvSpPr txBox="1"/>
          <p:nvPr/>
        </p:nvSpPr>
        <p:spPr>
          <a:xfrm>
            <a:off x="8466665" y="3411077"/>
            <a:ext cx="378629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OPEN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p:txBody>
      </p:sp>
      <p:pic>
        <p:nvPicPr>
          <p:cNvPr id="565" name="Google Shape;565;p36"/>
          <p:cNvPicPr preferRelativeResize="0"/>
          <p:nvPr/>
        </p:nvPicPr>
        <p:blipFill rotWithShape="1">
          <a:blip r:embed="rId4">
            <a:alphaModFix/>
          </a:blip>
          <a:srcRect/>
          <a:stretch/>
        </p:blipFill>
        <p:spPr>
          <a:xfrm>
            <a:off x="232551" y="250084"/>
            <a:ext cx="2762410" cy="2762410"/>
          </a:xfrm>
          <a:prstGeom prst="rect">
            <a:avLst/>
          </a:prstGeom>
          <a:noFill/>
          <a:ln>
            <a:noFill/>
          </a:ln>
        </p:spPr>
      </p:pic>
      <p:sp>
        <p:nvSpPr>
          <p:cNvPr id="566" name="Google Shape;566;p36"/>
          <p:cNvSpPr txBox="1"/>
          <p:nvPr/>
        </p:nvSpPr>
        <p:spPr>
          <a:xfrm>
            <a:off x="166680" y="3428714"/>
            <a:ext cx="2814600" cy="243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Brenda Siegel: </a:t>
            </a:r>
            <a:r>
              <a:rPr lang="en-US" sz="1800">
                <a:solidFill>
                  <a:srgbClr val="071824"/>
                </a:solidFill>
                <a:latin typeface="Play"/>
                <a:ea typeface="Play"/>
                <a:cs typeface="Play"/>
                <a:sym typeface="Play"/>
              </a:rPr>
              <a:t>31</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a:t>
            </a:r>
            <a:r>
              <a:rPr lang="en-US" sz="1800" b="0" i="0" u="none" strike="noStrike" cap="none">
                <a:solidFill>
                  <a:srgbClr val="071824"/>
                </a:solidFill>
                <a:latin typeface="Play"/>
                <a:ea typeface="Play"/>
                <a:cs typeface="Play"/>
                <a:sym typeface="Play"/>
              </a:rPr>
              <a:t>Phil Scott: </a:t>
            </a:r>
            <a:r>
              <a:rPr lang="en-US" sz="1800">
                <a:solidFill>
                  <a:srgbClr val="071824"/>
                </a:solidFill>
                <a:latin typeface="Play"/>
                <a:ea typeface="Play"/>
                <a:cs typeface="Play"/>
                <a:sym typeface="Play"/>
              </a:rPr>
              <a:t>48</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(University of New Hampshire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3</a:t>
            </a:r>
            <a:r>
              <a:rPr lang="en-US" sz="1200" baseline="30000">
                <a:solidFill>
                  <a:srgbClr val="071824"/>
                </a:solidFill>
                <a:latin typeface="Play"/>
                <a:ea typeface="Play"/>
                <a:cs typeface="Play"/>
                <a:sym typeface="Play"/>
              </a:rPr>
              <a:t>rd</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63"/>
          <p:cNvSpPr txBox="1">
            <a:spLocks noGrp="1"/>
          </p:cNvSpPr>
          <p:nvPr>
            <p:ph type="title"/>
          </p:nvPr>
        </p:nvSpPr>
        <p:spPr>
          <a:xfrm>
            <a:off x="1527986" y="218800"/>
            <a:ext cx="8221800" cy="1380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sz="3200">
                <a:solidFill>
                  <a:schemeClr val="accent3"/>
                </a:solidFill>
              </a:rPr>
              <a:t>2022 CURRENT PREDICTIONS</a:t>
            </a:r>
            <a:endParaRPr sz="3200"/>
          </a:p>
        </p:txBody>
      </p:sp>
      <p:pic>
        <p:nvPicPr>
          <p:cNvPr id="114" name="Google Shape;114;p63"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pic>
        <p:nvPicPr>
          <p:cNvPr id="116" name="Google Shape;116;p63"/>
          <p:cNvPicPr preferRelativeResize="0"/>
          <p:nvPr/>
        </p:nvPicPr>
        <p:blipFill rotWithShape="1">
          <a:blip r:embed="rId4">
            <a:alphaModFix/>
          </a:blip>
          <a:srcRect l="56882" t="72372" r="29465" b="11837"/>
          <a:stretch/>
        </p:blipFill>
        <p:spPr>
          <a:xfrm>
            <a:off x="10965503" y="2762691"/>
            <a:ext cx="414966" cy="658557"/>
          </a:xfrm>
          <a:prstGeom prst="rect">
            <a:avLst/>
          </a:prstGeom>
          <a:noFill/>
          <a:ln>
            <a:noFill/>
          </a:ln>
        </p:spPr>
      </p:pic>
      <p:pic>
        <p:nvPicPr>
          <p:cNvPr id="118" name="Google Shape;118;p63"/>
          <p:cNvPicPr preferRelativeResize="0"/>
          <p:nvPr/>
        </p:nvPicPr>
        <p:blipFill>
          <a:blip r:embed="rId5">
            <a:alphaModFix/>
          </a:blip>
          <a:stretch>
            <a:fillRect/>
          </a:stretch>
        </p:blipFill>
        <p:spPr>
          <a:xfrm>
            <a:off x="1527975" y="1223325"/>
            <a:ext cx="8221799" cy="5246304"/>
          </a:xfrm>
          <a:prstGeom prst="rect">
            <a:avLst/>
          </a:prstGeom>
          <a:noFill/>
          <a:ln>
            <a:noFill/>
          </a:ln>
        </p:spPr>
      </p:pic>
      <p:pic>
        <p:nvPicPr>
          <p:cNvPr id="119" name="Google Shape;119;p63"/>
          <p:cNvPicPr preferRelativeResize="0"/>
          <p:nvPr/>
        </p:nvPicPr>
        <p:blipFill rotWithShape="1">
          <a:blip r:embed="rId4">
            <a:alphaModFix/>
          </a:blip>
          <a:srcRect l="56882" t="72372" r="29465" b="11837"/>
          <a:stretch/>
        </p:blipFill>
        <p:spPr>
          <a:xfrm>
            <a:off x="8257200" y="5266425"/>
            <a:ext cx="844424" cy="597425"/>
          </a:xfrm>
          <a:prstGeom prst="rect">
            <a:avLst/>
          </a:prstGeom>
          <a:noFill/>
          <a:ln>
            <a:noFill/>
          </a:ln>
        </p:spPr>
      </p:pic>
      <p:pic>
        <p:nvPicPr>
          <p:cNvPr id="3" name="Picture 2">
            <a:extLst>
              <a:ext uri="{FF2B5EF4-FFF2-40B4-BE49-F238E27FC236}">
                <a16:creationId xmlns:a16="http://schemas.microsoft.com/office/drawing/2014/main" id="{2E467EDB-CEB4-6717-98C3-3D34741D733E}"/>
              </a:ext>
            </a:extLst>
          </p:cNvPr>
          <p:cNvPicPr>
            <a:picLocks noChangeAspect="1"/>
          </p:cNvPicPr>
          <p:nvPr/>
        </p:nvPicPr>
        <p:blipFill>
          <a:blip r:embed="rId6"/>
          <a:stretch>
            <a:fillRect/>
          </a:stretch>
        </p:blipFill>
        <p:spPr>
          <a:xfrm>
            <a:off x="9797462" y="2338430"/>
            <a:ext cx="1443944" cy="156102"/>
          </a:xfrm>
          <a:prstGeom prst="rect">
            <a:avLst/>
          </a:prstGeom>
        </p:spPr>
      </p:pic>
      <p:pic>
        <p:nvPicPr>
          <p:cNvPr id="9" name="Picture 8" descr="Bar chart&#10;&#10;Description automatically generated with low confidence">
            <a:extLst>
              <a:ext uri="{FF2B5EF4-FFF2-40B4-BE49-F238E27FC236}">
                <a16:creationId xmlns:a16="http://schemas.microsoft.com/office/drawing/2014/main" id="{8556A9AE-D334-85DD-5CCC-853C90B3DDC4}"/>
              </a:ext>
            </a:extLst>
          </p:cNvPr>
          <p:cNvPicPr>
            <a:picLocks noChangeAspect="1"/>
          </p:cNvPicPr>
          <p:nvPr/>
        </p:nvPicPr>
        <p:blipFill>
          <a:blip r:embed="rId7"/>
          <a:stretch>
            <a:fillRect/>
          </a:stretch>
        </p:blipFill>
        <p:spPr>
          <a:xfrm>
            <a:off x="9868236" y="2567316"/>
            <a:ext cx="1268332" cy="1658588"/>
          </a:xfrm>
          <a:prstGeom prst="rect">
            <a:avLst/>
          </a:prstGeom>
        </p:spPr>
      </p:pic>
      <p:pic>
        <p:nvPicPr>
          <p:cNvPr id="11" name="Picture 10">
            <a:extLst>
              <a:ext uri="{FF2B5EF4-FFF2-40B4-BE49-F238E27FC236}">
                <a16:creationId xmlns:a16="http://schemas.microsoft.com/office/drawing/2014/main" id="{ED73E033-C2D5-E857-2DBE-D07BC0C8E927}"/>
              </a:ext>
            </a:extLst>
          </p:cNvPr>
          <p:cNvPicPr>
            <a:picLocks noChangeAspect="1"/>
          </p:cNvPicPr>
          <p:nvPr/>
        </p:nvPicPr>
        <p:blipFill>
          <a:blip r:embed="rId8"/>
          <a:stretch>
            <a:fillRect/>
          </a:stretch>
        </p:blipFill>
        <p:spPr>
          <a:xfrm>
            <a:off x="9934050" y="4225904"/>
            <a:ext cx="1170768" cy="19512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37"/>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WISCONSIN</a:t>
            </a:r>
            <a:endParaRPr/>
          </a:p>
        </p:txBody>
      </p:sp>
      <p:pic>
        <p:nvPicPr>
          <p:cNvPr id="572" name="Google Shape;572;p37"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73" name="Google Shape;573;p37"/>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a:t>
            </a:r>
            <a:r>
              <a:rPr lang="en-US" sz="1800" b="0" i="0" u="none" strike="noStrike" cap="none">
                <a:solidFill>
                  <a:schemeClr val="accent3"/>
                </a:solidFill>
                <a:latin typeface="Play"/>
                <a:ea typeface="Play"/>
                <a:cs typeface="Play"/>
                <a:sym typeface="Play"/>
              </a:rPr>
              <a:t> </a:t>
            </a:r>
            <a:r>
              <a:rPr lang="en-US" sz="1800" b="0" i="0" u="none" strike="noStrike" cap="none">
                <a:solidFill>
                  <a:schemeClr val="dk2"/>
                </a:solidFill>
                <a:latin typeface="Play"/>
                <a:ea typeface="Play"/>
                <a:cs typeface="Play"/>
                <a:sym typeface="Play"/>
              </a:rPr>
              <a:t>HELD</a:t>
            </a:r>
            <a:endParaRPr sz="1400" b="0" i="0" u="none" strike="noStrike" cap="none">
              <a:solidFill>
                <a:srgbClr val="000000"/>
              </a:solidFill>
              <a:latin typeface="Arial"/>
              <a:ea typeface="Arial"/>
              <a:cs typeface="Arial"/>
              <a:sym typeface="Arial"/>
            </a:endParaRPr>
          </a:p>
        </p:txBody>
      </p:sp>
      <p:sp>
        <p:nvSpPr>
          <p:cNvPr id="574" name="Google Shape;574;p37"/>
          <p:cNvSpPr txBox="1"/>
          <p:nvPr/>
        </p:nvSpPr>
        <p:spPr>
          <a:xfrm>
            <a:off x="3352792" y="2192337"/>
            <a:ext cx="6202045" cy="2560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Tim Michels*</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p:txBody>
      </p:sp>
      <p:sp>
        <p:nvSpPr>
          <p:cNvPr id="575" name="Google Shape;575;p37"/>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Tony Evers*</a:t>
            </a:r>
            <a:endParaRPr sz="1800" b="0" i="0" u="none" strike="noStrike" cap="none">
              <a:solidFill>
                <a:schemeClr val="accent2"/>
              </a:solidFill>
              <a:latin typeface="Play"/>
              <a:ea typeface="Play"/>
              <a:cs typeface="Play"/>
              <a:sym typeface="Play"/>
            </a:endParaRPr>
          </a:p>
        </p:txBody>
      </p:sp>
      <p:sp>
        <p:nvSpPr>
          <p:cNvPr id="576" name="Google Shape;576;p37"/>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800" b="0" i="0" u="none" strike="noStrike" cap="none">
              <a:solidFill>
                <a:srgbClr val="999999"/>
              </a:solidFill>
              <a:latin typeface="Play"/>
              <a:ea typeface="Play"/>
              <a:cs typeface="Play"/>
              <a:sym typeface="Play"/>
            </a:endParaRPr>
          </a:p>
        </p:txBody>
      </p:sp>
      <p:sp>
        <p:nvSpPr>
          <p:cNvPr id="577" name="Google Shape;577;p37"/>
          <p:cNvSpPr txBox="1"/>
          <p:nvPr/>
        </p:nvSpPr>
        <p:spPr>
          <a:xfrm>
            <a:off x="8405707" y="3147962"/>
            <a:ext cx="3786293"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Ron Johnson (R)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Generic Ballot: +4 for GOP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Biden is unfavorable (mid 50s)</a:t>
            </a:r>
            <a:endParaRPr sz="1400" b="0" i="0" u="none" strike="noStrike" cap="none">
              <a:solidFill>
                <a:srgbClr val="000000"/>
              </a:solidFill>
              <a:latin typeface="Arial"/>
              <a:ea typeface="Arial"/>
              <a:cs typeface="Arial"/>
              <a:sym typeface="Arial"/>
            </a:endParaRPr>
          </a:p>
        </p:txBody>
      </p:sp>
      <p:pic>
        <p:nvPicPr>
          <p:cNvPr id="578" name="Google Shape;578;p37"/>
          <p:cNvPicPr preferRelativeResize="0"/>
          <p:nvPr/>
        </p:nvPicPr>
        <p:blipFill rotWithShape="1">
          <a:blip r:embed="rId4">
            <a:alphaModFix/>
          </a:blip>
          <a:srcRect/>
          <a:stretch/>
        </p:blipFill>
        <p:spPr>
          <a:xfrm>
            <a:off x="259925" y="246550"/>
            <a:ext cx="2486650" cy="2486650"/>
          </a:xfrm>
          <a:prstGeom prst="rect">
            <a:avLst/>
          </a:prstGeom>
          <a:noFill/>
          <a:ln>
            <a:noFill/>
          </a:ln>
        </p:spPr>
      </p:pic>
      <p:sp>
        <p:nvSpPr>
          <p:cNvPr id="579" name="Google Shape;579;p37"/>
          <p:cNvSpPr txBox="1"/>
          <p:nvPr/>
        </p:nvSpPr>
        <p:spPr>
          <a:xfrm>
            <a:off x="132792" y="2517289"/>
            <a:ext cx="28146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Tony Evers: 4</a:t>
            </a:r>
            <a:r>
              <a:rPr lang="en-US" sz="1800">
                <a:solidFill>
                  <a:srgbClr val="071824"/>
                </a:solidFill>
                <a:latin typeface="Play"/>
                <a:ea typeface="Play"/>
                <a:cs typeface="Play"/>
                <a:sym typeface="Play"/>
              </a:rPr>
              <a:t>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Tim Michels: 4</a:t>
            </a:r>
            <a:r>
              <a:rPr lang="en-US" sz="1800">
                <a:solidFill>
                  <a:srgbClr val="071824"/>
                </a:solidFill>
                <a:latin typeface="Play"/>
                <a:ea typeface="Play"/>
                <a:cs typeface="Play"/>
                <a:sym typeface="Play"/>
              </a:rPr>
              <a:t>6</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Marquette</a:t>
            </a:r>
            <a:r>
              <a:rPr lang="en-US" sz="1800" b="0" i="0" u="none" strike="noStrike" cap="none">
                <a:solidFill>
                  <a:srgbClr val="071824"/>
                </a:solidFill>
                <a:latin typeface="Play"/>
                <a:ea typeface="Play"/>
                <a:cs typeface="Play"/>
                <a:sym typeface="Play"/>
              </a:rPr>
              <a:t>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9</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Tony Evers: </a:t>
            </a:r>
            <a:r>
              <a:rPr lang="en-US" sz="1800">
                <a:solidFill>
                  <a:srgbClr val="071824"/>
                </a:solidFill>
                <a:latin typeface="Play"/>
                <a:ea typeface="Play"/>
                <a:cs typeface="Play"/>
                <a:sym typeface="Play"/>
              </a:rPr>
              <a:t>50</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Tim Michels: </a:t>
            </a:r>
            <a:r>
              <a:rPr lang="en-US" sz="1800">
                <a:solidFill>
                  <a:srgbClr val="071824"/>
                </a:solidFill>
                <a:latin typeface="Play"/>
                <a:ea typeface="Play"/>
                <a:cs typeface="Play"/>
                <a:sym typeface="Play"/>
              </a:rPr>
              <a:t>50</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YouGov</a:t>
            </a:r>
            <a:r>
              <a:rPr lang="en-US" sz="1800" b="0" i="0" u="none" strike="noStrike" cap="none">
                <a:solidFill>
                  <a:srgbClr val="071824"/>
                </a:solidFill>
                <a:latin typeface="Play"/>
                <a:ea typeface="Play"/>
                <a:cs typeface="Play"/>
                <a:sym typeface="Play"/>
              </a:rPr>
              <a:t>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(October 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Tony Evers: 4</a:t>
            </a:r>
            <a:r>
              <a:rPr lang="en-US" sz="1800">
                <a:solidFill>
                  <a:srgbClr val="071824"/>
                </a:solidFill>
                <a:latin typeface="Play"/>
                <a:ea typeface="Play"/>
                <a:cs typeface="Play"/>
                <a:sym typeface="Play"/>
              </a:rPr>
              <a:t>7</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Tim Michels: 4</a:t>
            </a:r>
            <a:r>
              <a:rPr lang="en-US" sz="1800">
                <a:solidFill>
                  <a:srgbClr val="071824"/>
                </a:solidFill>
                <a:latin typeface="Play"/>
                <a:ea typeface="Play"/>
                <a:cs typeface="Play"/>
                <a:sym typeface="Play"/>
              </a:rPr>
              <a:t>9</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Fox News</a:t>
            </a:r>
            <a:r>
              <a:rPr lang="en-US" sz="1800" b="0" i="0" u="none" strike="noStrike" cap="none">
                <a:solidFill>
                  <a:srgbClr val="071824"/>
                </a:solidFill>
                <a:latin typeface="Play"/>
                <a:ea typeface="Play"/>
                <a:cs typeface="Play"/>
                <a:sym typeface="Play"/>
              </a:rPr>
              <a:t>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None/>
            </a:pPr>
            <a:r>
              <a:rPr lang="en-US" sz="1200">
                <a:solidFill>
                  <a:srgbClr val="071824"/>
                </a:solidFill>
                <a:latin typeface="Play"/>
                <a:ea typeface="Play"/>
                <a:cs typeface="Play"/>
                <a:sym typeface="Play"/>
              </a:rPr>
              <a:t>(September 26</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p38"/>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WYOMING</a:t>
            </a:r>
            <a:endParaRPr/>
          </a:p>
        </p:txBody>
      </p:sp>
      <p:pic>
        <p:nvPicPr>
          <p:cNvPr id="585" name="Google Shape;585;p38"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586" name="Google Shape;586;p38"/>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587" name="Google Shape;587;p38"/>
          <p:cNvSpPr txBox="1"/>
          <p:nvPr/>
        </p:nvSpPr>
        <p:spPr>
          <a:xfrm>
            <a:off x="3447596" y="2190309"/>
            <a:ext cx="61071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Democratic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Theresa Livingston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Party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rgbClr val="00B050"/>
                </a:solidFill>
                <a:latin typeface="Play"/>
                <a:ea typeface="Play"/>
                <a:cs typeface="Play"/>
                <a:sym typeface="Play"/>
              </a:rPr>
              <a:t>Jared Baldes</a:t>
            </a:r>
            <a:endParaRPr sz="1800" b="0" i="0" u="none" strike="noStrike" cap="none">
              <a:solidFill>
                <a:srgbClr val="00B050"/>
              </a:solidFill>
              <a:latin typeface="Play"/>
              <a:ea typeface="Play"/>
              <a:cs typeface="Play"/>
              <a:sym typeface="Play"/>
            </a:endParaRPr>
          </a:p>
        </p:txBody>
      </p:sp>
      <p:sp>
        <p:nvSpPr>
          <p:cNvPr id="588" name="Google Shape;588;p38"/>
          <p:cNvSpPr txBox="1"/>
          <p:nvPr/>
        </p:nvSpPr>
        <p:spPr>
          <a:xfrm>
            <a:off x="3627782" y="1801022"/>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Mark Gordon*</a:t>
            </a:r>
            <a:endParaRPr sz="1800" b="0" i="0" u="none" strike="noStrike" cap="none">
              <a:solidFill>
                <a:schemeClr val="accent2"/>
              </a:solidFill>
              <a:latin typeface="Play"/>
              <a:ea typeface="Play"/>
              <a:cs typeface="Play"/>
              <a:sym typeface="Play"/>
            </a:endParaRPr>
          </a:p>
        </p:txBody>
      </p:sp>
      <p:sp>
        <p:nvSpPr>
          <p:cNvPr id="589" name="Google Shape;589;p38"/>
          <p:cNvSpPr txBox="1"/>
          <p:nvPr/>
        </p:nvSpPr>
        <p:spPr>
          <a:xfrm>
            <a:off x="4202839" y="54440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a:t>
            </a:r>
            <a:r>
              <a:rPr lang="en-US" sz="1800" b="0" i="0" u="none" strike="noStrike" cap="none">
                <a:solidFill>
                  <a:schemeClr val="dk1"/>
                </a:solidFill>
                <a:latin typeface="Play"/>
                <a:ea typeface="Play"/>
                <a:cs typeface="Play"/>
                <a:sym typeface="Play"/>
              </a:rPr>
              <a:t>Republican</a:t>
            </a:r>
            <a:endParaRPr sz="1400" b="0" i="0" u="none" strike="noStrike" cap="none">
              <a:solidFill>
                <a:srgbClr val="000000"/>
              </a:solidFill>
              <a:latin typeface="Arial"/>
              <a:ea typeface="Arial"/>
              <a:cs typeface="Arial"/>
              <a:sym typeface="Arial"/>
            </a:endParaRPr>
          </a:p>
        </p:txBody>
      </p:sp>
      <p:pic>
        <p:nvPicPr>
          <p:cNvPr id="590" name="Google Shape;590;p38"/>
          <p:cNvPicPr preferRelativeResize="0"/>
          <p:nvPr/>
        </p:nvPicPr>
        <p:blipFill rotWithShape="1">
          <a:blip r:embed="rId4">
            <a:alphaModFix/>
          </a:blip>
          <a:srcRect/>
          <a:stretch/>
        </p:blipFill>
        <p:spPr>
          <a:xfrm>
            <a:off x="265684" y="224727"/>
            <a:ext cx="2804902" cy="2152713"/>
          </a:xfrm>
          <a:prstGeom prst="rect">
            <a:avLst/>
          </a:prstGeom>
          <a:noFill/>
          <a:ln>
            <a:noFill/>
          </a:ln>
        </p:spPr>
      </p:pic>
      <p:sp>
        <p:nvSpPr>
          <p:cNvPr id="591" name="Google Shape;591;p38"/>
          <p:cNvSpPr txBox="1"/>
          <p:nvPr/>
        </p:nvSpPr>
        <p:spPr>
          <a:xfrm>
            <a:off x="8475600" y="2679175"/>
            <a:ext cx="33531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rgbClr val="071824"/>
                </a:solidFill>
                <a:latin typeface="Play"/>
                <a:ea typeface="Play"/>
                <a:cs typeface="Play"/>
                <a:sym typeface="Play"/>
              </a:rPr>
              <a:t>Other Factors to Consider:</a:t>
            </a:r>
            <a:endParaRPr sz="1800">
              <a:solidFill>
                <a:srgbClr val="071824"/>
              </a:solidFill>
              <a:latin typeface="Play"/>
              <a:ea typeface="Play"/>
              <a:cs typeface="Play"/>
              <a:sym typeface="Play"/>
            </a:endParaRPr>
          </a:p>
          <a:p>
            <a:pPr marL="0" lvl="0" indent="0" algn="ctr" rtl="0">
              <a:spcBef>
                <a:spcPts val="0"/>
              </a:spcBef>
              <a:spcAft>
                <a:spcPts val="0"/>
              </a:spcAft>
              <a:buNone/>
            </a:pPr>
            <a:endParaRPr sz="1800">
              <a:solidFill>
                <a:srgbClr val="071824"/>
              </a:solidFill>
              <a:latin typeface="Play"/>
              <a:ea typeface="Play"/>
              <a:cs typeface="Play"/>
              <a:sym typeface="Play"/>
            </a:endParaRPr>
          </a:p>
          <a:p>
            <a:pPr marL="0" lvl="0" indent="0" algn="l" rtl="0">
              <a:spcBef>
                <a:spcPts val="0"/>
              </a:spcBef>
              <a:spcAft>
                <a:spcPts val="0"/>
              </a:spcAft>
              <a:buNone/>
            </a:pPr>
            <a:r>
              <a:rPr lang="en-US" sz="1600">
                <a:solidFill>
                  <a:srgbClr val="071824"/>
                </a:solidFill>
                <a:latin typeface="Play"/>
                <a:ea typeface="Play"/>
                <a:cs typeface="Play"/>
                <a:sym typeface="Play"/>
              </a:rPr>
              <a:t>Voter Registration in Wyoming:</a:t>
            </a:r>
            <a:endParaRPr sz="1600">
              <a:solidFill>
                <a:srgbClr val="071824"/>
              </a:solidFill>
              <a:latin typeface="Play"/>
              <a:ea typeface="Play"/>
              <a:cs typeface="Play"/>
              <a:sym typeface="Play"/>
            </a:endParaRPr>
          </a:p>
          <a:p>
            <a:pPr marL="0" lvl="0" indent="0" algn="l" rtl="0">
              <a:spcBef>
                <a:spcPts val="0"/>
              </a:spcBef>
              <a:spcAft>
                <a:spcPts val="0"/>
              </a:spcAft>
              <a:buNone/>
            </a:pPr>
            <a:r>
              <a:rPr lang="en-US" sz="1600">
                <a:solidFill>
                  <a:srgbClr val="071824"/>
                </a:solidFill>
                <a:latin typeface="Play"/>
                <a:ea typeface="Play"/>
                <a:cs typeface="Play"/>
                <a:sym typeface="Play"/>
              </a:rPr>
              <a:t>71% Republican</a:t>
            </a:r>
            <a:endParaRPr sz="1600">
              <a:solidFill>
                <a:srgbClr val="071824"/>
              </a:solidFill>
              <a:latin typeface="Play"/>
              <a:ea typeface="Play"/>
              <a:cs typeface="Play"/>
              <a:sym typeface="Play"/>
            </a:endParaRPr>
          </a:p>
          <a:p>
            <a:pPr marL="0" lvl="0" indent="0" algn="l" rtl="0">
              <a:spcBef>
                <a:spcPts val="0"/>
              </a:spcBef>
              <a:spcAft>
                <a:spcPts val="0"/>
              </a:spcAft>
              <a:buNone/>
            </a:pPr>
            <a:r>
              <a:rPr lang="en-US" sz="1600">
                <a:solidFill>
                  <a:srgbClr val="071824"/>
                </a:solidFill>
                <a:latin typeface="Play"/>
                <a:ea typeface="Play"/>
                <a:cs typeface="Play"/>
                <a:sym typeface="Play"/>
              </a:rPr>
              <a:t>15% Democrat</a:t>
            </a:r>
            <a:endParaRPr sz="1200">
              <a:latin typeface="Play"/>
              <a:ea typeface="Play"/>
              <a:cs typeface="Play"/>
              <a:sym typeface="Pla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9"/>
          <p:cNvSpPr txBox="1">
            <a:spLocks noGrp="1"/>
          </p:cNvSpPr>
          <p:nvPr>
            <p:ph type="title"/>
          </p:nvPr>
        </p:nvSpPr>
        <p:spPr>
          <a:xfrm>
            <a:off x="1143000" y="1709738"/>
            <a:ext cx="8520952" cy="28527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800"/>
              <a:buFont typeface="Play"/>
              <a:buNone/>
            </a:pPr>
            <a:r>
              <a:rPr lang="en-US"/>
              <a:t>Toss-Up States Campaign Ads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0"/>
        <p:cNvGrpSpPr/>
        <p:nvPr/>
      </p:nvGrpSpPr>
      <p:grpSpPr>
        <a:xfrm>
          <a:off x="0" y="0"/>
          <a:ext cx="0" cy="0"/>
          <a:chOff x="0" y="0"/>
          <a:chExt cx="0" cy="0"/>
        </a:xfrm>
      </p:grpSpPr>
      <p:sp>
        <p:nvSpPr>
          <p:cNvPr id="601" name="Google Shape;601;p40"/>
          <p:cNvSpPr txBox="1">
            <a:spLocks noGrp="1"/>
          </p:cNvSpPr>
          <p:nvPr>
            <p:ph type="title"/>
          </p:nvPr>
        </p:nvSpPr>
        <p:spPr>
          <a:xfrm>
            <a:off x="1142995" y="209504"/>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ARIZONA</a:t>
            </a:r>
            <a:endParaRPr/>
          </a:p>
        </p:txBody>
      </p:sp>
      <p:pic>
        <p:nvPicPr>
          <p:cNvPr id="602" name="Google Shape;602;p40"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603" name="Google Shape;603;p40"/>
          <p:cNvSpPr txBox="1"/>
          <p:nvPr/>
        </p:nvSpPr>
        <p:spPr>
          <a:xfrm>
            <a:off x="2637149" y="1264881"/>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604" name="Google Shape;604;p40"/>
          <p:cNvSpPr txBox="1"/>
          <p:nvPr/>
        </p:nvSpPr>
        <p:spPr>
          <a:xfrm>
            <a:off x="3989486" y="1666528"/>
            <a:ext cx="4212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 SEAT</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605" name="Google Shape;605;p40"/>
          <p:cNvSpPr txBox="1"/>
          <p:nvPr/>
        </p:nvSpPr>
        <p:spPr>
          <a:xfrm>
            <a:off x="4202844" y="5838103"/>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latin typeface="Play"/>
                <a:ea typeface="Play"/>
                <a:cs typeface="Play"/>
                <a:sym typeface="Play"/>
              </a:rPr>
              <a:t>Prediction:</a:t>
            </a:r>
            <a:endParaRPr sz="1800">
              <a:latin typeface="Play"/>
              <a:ea typeface="Play"/>
              <a:cs typeface="Play"/>
              <a:sym typeface="Play"/>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800">
              <a:solidFill>
                <a:srgbClr val="999999"/>
              </a:solidFill>
              <a:latin typeface="Play"/>
              <a:ea typeface="Play"/>
              <a:cs typeface="Play"/>
              <a:sym typeface="Play"/>
            </a:endParaRPr>
          </a:p>
        </p:txBody>
      </p:sp>
      <p:pic>
        <p:nvPicPr>
          <p:cNvPr id="606" name="Google Shape;606;p40"/>
          <p:cNvPicPr preferRelativeResize="0"/>
          <p:nvPr/>
        </p:nvPicPr>
        <p:blipFill rotWithShape="1">
          <a:blip r:embed="rId4">
            <a:alphaModFix/>
          </a:blip>
          <a:srcRect/>
          <a:stretch/>
        </p:blipFill>
        <p:spPr>
          <a:xfrm>
            <a:off x="166680" y="238689"/>
            <a:ext cx="1952625" cy="2343150"/>
          </a:xfrm>
          <a:prstGeom prst="rect">
            <a:avLst/>
          </a:prstGeom>
          <a:noFill/>
          <a:ln>
            <a:noFill/>
          </a:ln>
        </p:spPr>
      </p:pic>
      <p:sp>
        <p:nvSpPr>
          <p:cNvPr id="607" name="Google Shape;607;p40"/>
          <p:cNvSpPr txBox="1"/>
          <p:nvPr/>
        </p:nvSpPr>
        <p:spPr>
          <a:xfrm>
            <a:off x="2215553" y="5468805"/>
            <a:ext cx="2491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Kari Lake</a:t>
            </a:r>
            <a:endParaRPr sz="1800" b="0" i="0" u="none" strike="noStrike" cap="none">
              <a:solidFill>
                <a:srgbClr val="00B050"/>
              </a:solidFill>
              <a:latin typeface="Play"/>
              <a:ea typeface="Play"/>
              <a:cs typeface="Play"/>
              <a:sym typeface="Play"/>
            </a:endParaRPr>
          </a:p>
        </p:txBody>
      </p:sp>
      <p:sp>
        <p:nvSpPr>
          <p:cNvPr id="608" name="Google Shape;608;p40"/>
          <p:cNvSpPr txBox="1"/>
          <p:nvPr/>
        </p:nvSpPr>
        <p:spPr>
          <a:xfrm>
            <a:off x="8210504" y="5557980"/>
            <a:ext cx="1652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Katie Hobbs</a:t>
            </a:r>
            <a:endParaRPr sz="1400" b="0" i="0" u="none" strike="noStrike" cap="none">
              <a:solidFill>
                <a:srgbClr val="000000"/>
              </a:solidFill>
              <a:latin typeface="Arial"/>
              <a:ea typeface="Arial"/>
              <a:cs typeface="Arial"/>
              <a:sym typeface="Arial"/>
            </a:endParaRPr>
          </a:p>
        </p:txBody>
      </p:sp>
      <p:pic>
        <p:nvPicPr>
          <p:cNvPr id="609" name="Google Shape;609;p40" descr="Kari Lake is running for Arizona Governor&#10;&#10;Join Kari's team: KariLake.com&#10;Contribute: bit.ly/3fH5YUz&#10;&#10;Kari Lake stands as a symbol of truth in journalism and represents the growing ranks of journalists who have walked away from the mainstream media market peddling fake news.&#10;&#10;Lake is a former evening anchor for FOX 10 News in Phoenix, who was number one in ratings for more than two decades at Fox. She was half of the top-rated anchor team of “Hook &amp; Lake” for 22 years on Fox 10 in Arizona. She and John Hook were the longest running anchor team in the US. Lake is a household name in Arizona—trusted for her fair coverage of stories affecting the state since 1994.&#10;&#10;Connect with Kari: &#10;KariLake.com&#10;Facebook.com/TheKariLake&#10;Twitter.com/KariLake&#10;Instagram.com/KariLake" title="Kari Lake is Running for Arizona Governor">
            <a:hlinkClick r:id="rId5"/>
          </p:cNvPr>
          <p:cNvPicPr preferRelativeResize="0"/>
          <p:nvPr/>
        </p:nvPicPr>
        <p:blipFill>
          <a:blip r:embed="rId6">
            <a:alphaModFix/>
          </a:blip>
          <a:stretch>
            <a:fillRect/>
          </a:stretch>
        </p:blipFill>
        <p:spPr>
          <a:xfrm>
            <a:off x="1622508" y="2687150"/>
            <a:ext cx="3677542" cy="2758150"/>
          </a:xfrm>
          <a:prstGeom prst="rect">
            <a:avLst/>
          </a:prstGeom>
          <a:noFill/>
          <a:ln>
            <a:noFill/>
          </a:ln>
        </p:spPr>
      </p:pic>
      <p:pic>
        <p:nvPicPr>
          <p:cNvPr id="610" name="Google Shape;610;p40" title="What Really Matters">
            <a:hlinkClick r:id="rId7"/>
          </p:cNvPr>
          <p:cNvPicPr preferRelativeResize="0"/>
          <p:nvPr/>
        </p:nvPicPr>
        <p:blipFill>
          <a:blip r:embed="rId8">
            <a:alphaModFix/>
          </a:blip>
          <a:stretch>
            <a:fillRect/>
          </a:stretch>
        </p:blipFill>
        <p:spPr>
          <a:xfrm>
            <a:off x="7197988" y="2687150"/>
            <a:ext cx="3677525" cy="27581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4"/>
        <p:cNvGrpSpPr/>
        <p:nvPr/>
      </p:nvGrpSpPr>
      <p:grpSpPr>
        <a:xfrm>
          <a:off x="0" y="0"/>
          <a:ext cx="0" cy="0"/>
          <a:chOff x="0" y="0"/>
          <a:chExt cx="0" cy="0"/>
        </a:xfrm>
      </p:grpSpPr>
      <p:sp>
        <p:nvSpPr>
          <p:cNvPr id="615" name="Google Shape;615;p45"/>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KANSAS</a:t>
            </a:r>
            <a:endParaRPr/>
          </a:p>
        </p:txBody>
      </p:sp>
      <p:pic>
        <p:nvPicPr>
          <p:cNvPr id="616" name="Google Shape;616;p4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617" name="Google Shape;617;p45"/>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618" name="Google Shape;618;p45"/>
          <p:cNvSpPr txBox="1"/>
          <p:nvPr/>
        </p:nvSpPr>
        <p:spPr>
          <a:xfrm>
            <a:off x="7451673" y="5556836"/>
            <a:ext cx="2306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Play"/>
                <a:ea typeface="Play"/>
                <a:cs typeface="Play"/>
                <a:sym typeface="Play"/>
              </a:rPr>
              <a:t>Derek Schmidt</a:t>
            </a:r>
            <a:endParaRPr sz="1400" b="0" i="0" u="none" strike="noStrike" cap="none">
              <a:solidFill>
                <a:srgbClr val="000000"/>
              </a:solidFill>
              <a:latin typeface="Arial"/>
              <a:ea typeface="Arial"/>
              <a:cs typeface="Arial"/>
              <a:sym typeface="Arial"/>
            </a:endParaRPr>
          </a:p>
        </p:txBody>
      </p:sp>
      <p:sp>
        <p:nvSpPr>
          <p:cNvPr id="619" name="Google Shape;619;p45"/>
          <p:cNvSpPr txBox="1"/>
          <p:nvPr/>
        </p:nvSpPr>
        <p:spPr>
          <a:xfrm>
            <a:off x="3989485" y="1823267"/>
            <a:ext cx="421301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Laura Kelly*</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620" name="Google Shape;620;p45"/>
          <p:cNvSpPr txBox="1"/>
          <p:nvPr/>
        </p:nvSpPr>
        <p:spPr>
          <a:xfrm>
            <a:off x="4202831" y="6004972"/>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800">
              <a:solidFill>
                <a:srgbClr val="999999"/>
              </a:solidFill>
              <a:latin typeface="Play"/>
              <a:ea typeface="Play"/>
              <a:cs typeface="Play"/>
              <a:sym typeface="Play"/>
            </a:endParaRPr>
          </a:p>
        </p:txBody>
      </p:sp>
      <p:pic>
        <p:nvPicPr>
          <p:cNvPr id="621" name="Google Shape;621;p45"/>
          <p:cNvPicPr preferRelativeResize="0"/>
          <p:nvPr/>
        </p:nvPicPr>
        <p:blipFill rotWithShape="1">
          <a:blip r:embed="rId4">
            <a:alphaModFix/>
          </a:blip>
          <a:srcRect/>
          <a:stretch/>
        </p:blipFill>
        <p:spPr>
          <a:xfrm>
            <a:off x="196570" y="260730"/>
            <a:ext cx="3387008" cy="1815259"/>
          </a:xfrm>
          <a:prstGeom prst="rect">
            <a:avLst/>
          </a:prstGeom>
          <a:noFill/>
          <a:ln>
            <a:noFill/>
          </a:ln>
        </p:spPr>
      </p:pic>
      <p:sp>
        <p:nvSpPr>
          <p:cNvPr id="622" name="Google Shape;622;p45"/>
          <p:cNvSpPr txBox="1"/>
          <p:nvPr/>
        </p:nvSpPr>
        <p:spPr>
          <a:xfrm>
            <a:off x="2606362" y="5556850"/>
            <a:ext cx="2306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Governor </a:t>
            </a:r>
            <a:r>
              <a:rPr lang="en-US" sz="1800" b="0" i="0" u="none" strike="noStrike" cap="none">
                <a:solidFill>
                  <a:schemeClr val="dk2"/>
                </a:solidFill>
                <a:latin typeface="Play"/>
                <a:ea typeface="Play"/>
                <a:cs typeface="Play"/>
                <a:sym typeface="Play"/>
              </a:rPr>
              <a:t>Laura</a:t>
            </a:r>
            <a:r>
              <a:rPr lang="en-US" sz="1800" b="0" i="0" u="none" strike="noStrike" cap="none">
                <a:solidFill>
                  <a:srgbClr val="071824"/>
                </a:solidFill>
                <a:latin typeface="Play"/>
                <a:ea typeface="Play"/>
                <a:cs typeface="Play"/>
                <a:sym typeface="Play"/>
              </a:rPr>
              <a:t> </a:t>
            </a:r>
            <a:r>
              <a:rPr lang="en-US" sz="1800" b="0" i="0" u="none" strike="noStrike" cap="none">
                <a:solidFill>
                  <a:schemeClr val="dk2"/>
                </a:solidFill>
                <a:latin typeface="Play"/>
                <a:ea typeface="Play"/>
                <a:cs typeface="Play"/>
                <a:sym typeface="Play"/>
              </a:rPr>
              <a:t>Kelly</a:t>
            </a:r>
            <a:endParaRPr sz="1400" b="0" i="0" u="none" strike="noStrike" cap="none">
              <a:solidFill>
                <a:srgbClr val="000000"/>
              </a:solidFill>
              <a:latin typeface="Arial"/>
              <a:ea typeface="Arial"/>
              <a:cs typeface="Arial"/>
              <a:sym typeface="Arial"/>
            </a:endParaRPr>
          </a:p>
        </p:txBody>
      </p:sp>
      <p:pic>
        <p:nvPicPr>
          <p:cNvPr id="623" name="Google Shape;623;p45" descr="Laura Kelly 2022 TV Ad #5 - Kansas Governor General Election - &quot;Middle Seat&quot; - August 19" title="Laura Kelly 2022 TV Ad #5 - Kansas Governor General Election - &quot;Middle Seat&quot; - August 19">
            <a:hlinkClick r:id="rId5"/>
          </p:cNvPr>
          <p:cNvPicPr preferRelativeResize="0"/>
          <p:nvPr/>
        </p:nvPicPr>
        <p:blipFill>
          <a:blip r:embed="rId6">
            <a:alphaModFix/>
          </a:blip>
          <a:stretch>
            <a:fillRect/>
          </a:stretch>
        </p:blipFill>
        <p:spPr>
          <a:xfrm>
            <a:off x="1855538" y="2621998"/>
            <a:ext cx="3808036" cy="2856027"/>
          </a:xfrm>
          <a:prstGeom prst="rect">
            <a:avLst/>
          </a:prstGeom>
          <a:noFill/>
          <a:ln>
            <a:noFill/>
          </a:ln>
        </p:spPr>
      </p:pic>
      <p:pic>
        <p:nvPicPr>
          <p:cNvPr id="624" name="Google Shape;624;p45" descr="Derek Schmidt 2022 TV Ad #4 Kansas Governor &quot;Laura Kelly school lockdowns&quot; - Sept 27" title="Derek Schmidt 2022 TV Ad #4 Kansas Governor &quot;Laura Kelly school lockdowns&quot; - Sept 27">
            <a:hlinkClick r:id="rId7"/>
          </p:cNvPr>
          <p:cNvPicPr preferRelativeResize="0"/>
          <p:nvPr/>
        </p:nvPicPr>
        <p:blipFill>
          <a:blip r:embed="rId8">
            <a:alphaModFix/>
          </a:blip>
          <a:stretch>
            <a:fillRect/>
          </a:stretch>
        </p:blipFill>
        <p:spPr>
          <a:xfrm>
            <a:off x="6700850" y="2622000"/>
            <a:ext cx="3808025" cy="2856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8"/>
        <p:cNvGrpSpPr/>
        <p:nvPr/>
      </p:nvGrpSpPr>
      <p:grpSpPr>
        <a:xfrm>
          <a:off x="0" y="0"/>
          <a:ext cx="0" cy="0"/>
          <a:chOff x="0" y="0"/>
          <a:chExt cx="0" cy="0"/>
        </a:xfrm>
      </p:grpSpPr>
      <p:sp>
        <p:nvSpPr>
          <p:cNvPr id="629" name="Google Shape;629;g16dbb519715_0_5"/>
          <p:cNvSpPr txBox="1">
            <a:spLocks noGrp="1"/>
          </p:cNvSpPr>
          <p:nvPr>
            <p:ph type="title"/>
          </p:nvPr>
        </p:nvSpPr>
        <p:spPr>
          <a:xfrm>
            <a:off x="1143000" y="356017"/>
            <a:ext cx="9906000" cy="136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MAINE</a:t>
            </a:r>
            <a:endParaRPr/>
          </a:p>
        </p:txBody>
      </p:sp>
      <p:pic>
        <p:nvPicPr>
          <p:cNvPr id="630" name="Google Shape;630;g16dbb519715_0_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800" cy="831900"/>
          </a:xfrm>
          <a:prstGeom prst="rect">
            <a:avLst/>
          </a:prstGeom>
          <a:noFill/>
          <a:ln>
            <a:noFill/>
          </a:ln>
        </p:spPr>
      </p:pic>
      <p:sp>
        <p:nvSpPr>
          <p:cNvPr id="631" name="Google Shape;631;g16dbb519715_0_5"/>
          <p:cNvSpPr txBox="1"/>
          <p:nvPr/>
        </p:nvSpPr>
        <p:spPr>
          <a:xfrm>
            <a:off x="2637148" y="1413965"/>
            <a:ext cx="6917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632" name="Google Shape;632;g16dbb519715_0_5"/>
          <p:cNvSpPr txBox="1"/>
          <p:nvPr/>
        </p:nvSpPr>
        <p:spPr>
          <a:xfrm>
            <a:off x="3989485" y="1823267"/>
            <a:ext cx="4212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Janet Mills</a:t>
            </a:r>
            <a:endParaRPr sz="1800" b="0" i="0" u="none" strike="noStrike" cap="none">
              <a:solidFill>
                <a:schemeClr val="accent2"/>
              </a:solidFill>
              <a:latin typeface="Play"/>
              <a:ea typeface="Play"/>
              <a:cs typeface="Play"/>
              <a:sym typeface="Play"/>
            </a:endParaRPr>
          </a:p>
        </p:txBody>
      </p:sp>
      <p:sp>
        <p:nvSpPr>
          <p:cNvPr id="633" name="Google Shape;633;g16dbb519715_0_5"/>
          <p:cNvSpPr txBox="1"/>
          <p:nvPr/>
        </p:nvSpPr>
        <p:spPr>
          <a:xfrm>
            <a:off x="4099843" y="61093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999999"/>
              </a:solidFill>
              <a:latin typeface="Arial"/>
              <a:ea typeface="Arial"/>
              <a:cs typeface="Arial"/>
              <a:sym typeface="Arial"/>
            </a:endParaRPr>
          </a:p>
        </p:txBody>
      </p:sp>
      <p:pic>
        <p:nvPicPr>
          <p:cNvPr id="634" name="Google Shape;634;g16dbb519715_0_5"/>
          <p:cNvPicPr preferRelativeResize="0"/>
          <p:nvPr/>
        </p:nvPicPr>
        <p:blipFill rotWithShape="1">
          <a:blip r:embed="rId4">
            <a:alphaModFix/>
          </a:blip>
          <a:srcRect/>
          <a:stretch/>
        </p:blipFill>
        <p:spPr>
          <a:xfrm>
            <a:off x="186169" y="169045"/>
            <a:ext cx="2209457" cy="3308444"/>
          </a:xfrm>
          <a:prstGeom prst="rect">
            <a:avLst/>
          </a:prstGeom>
          <a:noFill/>
          <a:ln>
            <a:noFill/>
          </a:ln>
        </p:spPr>
      </p:pic>
      <p:pic>
        <p:nvPicPr>
          <p:cNvPr id="635" name="Google Shape;635;g16dbb519715_0_5" descr="Join Paul's campaign: govlepage.com/" title="The LePage Story">
            <a:hlinkClick r:id="rId5"/>
          </p:cNvPr>
          <p:cNvPicPr preferRelativeResize="0"/>
          <p:nvPr/>
        </p:nvPicPr>
        <p:blipFill>
          <a:blip r:embed="rId6">
            <a:alphaModFix/>
          </a:blip>
          <a:stretch>
            <a:fillRect/>
          </a:stretch>
        </p:blipFill>
        <p:spPr>
          <a:xfrm>
            <a:off x="6510175" y="2904175"/>
            <a:ext cx="4021300" cy="3015975"/>
          </a:xfrm>
          <a:prstGeom prst="rect">
            <a:avLst/>
          </a:prstGeom>
          <a:noFill/>
          <a:ln>
            <a:noFill/>
          </a:ln>
        </p:spPr>
      </p:pic>
      <p:pic>
        <p:nvPicPr>
          <p:cNvPr id="636" name="Google Shape;636;g16dbb519715_0_5" title="Family - Janet Mills for Maine">
            <a:hlinkClick r:id="rId7"/>
          </p:cNvPr>
          <p:cNvPicPr preferRelativeResize="0"/>
          <p:nvPr/>
        </p:nvPicPr>
        <p:blipFill>
          <a:blip r:embed="rId8">
            <a:alphaModFix/>
          </a:blip>
          <a:stretch>
            <a:fillRect/>
          </a:stretch>
        </p:blipFill>
        <p:spPr>
          <a:xfrm>
            <a:off x="1525650" y="2904175"/>
            <a:ext cx="4021300" cy="3015975"/>
          </a:xfrm>
          <a:prstGeom prst="rect">
            <a:avLst/>
          </a:prstGeom>
          <a:noFill/>
          <a:ln>
            <a:noFill/>
          </a:ln>
        </p:spPr>
      </p:pic>
      <p:sp>
        <p:nvSpPr>
          <p:cNvPr id="637" name="Google Shape;637;g16dbb519715_0_5"/>
          <p:cNvSpPr txBox="1"/>
          <p:nvPr/>
        </p:nvSpPr>
        <p:spPr>
          <a:xfrm>
            <a:off x="2383100" y="6043125"/>
            <a:ext cx="2306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Governor Janet Mills</a:t>
            </a:r>
            <a:endParaRPr sz="1400" b="0" i="0" u="none" strike="noStrike" cap="none">
              <a:solidFill>
                <a:srgbClr val="000000"/>
              </a:solidFill>
              <a:latin typeface="Arial"/>
              <a:ea typeface="Arial"/>
              <a:cs typeface="Arial"/>
              <a:sym typeface="Arial"/>
            </a:endParaRPr>
          </a:p>
        </p:txBody>
      </p:sp>
      <p:sp>
        <p:nvSpPr>
          <p:cNvPr id="638" name="Google Shape;638;g16dbb519715_0_5"/>
          <p:cNvSpPr txBox="1"/>
          <p:nvPr/>
        </p:nvSpPr>
        <p:spPr>
          <a:xfrm>
            <a:off x="7416075" y="5970750"/>
            <a:ext cx="2209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Fmr. Governor </a:t>
            </a:r>
            <a:endParaRPr sz="1800">
              <a:solidFill>
                <a:schemeClr val="accent2"/>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Paul LePage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2"/>
        <p:cNvGrpSpPr/>
        <p:nvPr/>
      </p:nvGrpSpPr>
      <p:grpSpPr>
        <a:xfrm>
          <a:off x="0" y="0"/>
          <a:ext cx="0" cy="0"/>
          <a:chOff x="0" y="0"/>
          <a:chExt cx="0" cy="0"/>
        </a:xfrm>
      </p:grpSpPr>
      <p:sp>
        <p:nvSpPr>
          <p:cNvPr id="643" name="Google Shape;643;g16dbb519715_0_29"/>
          <p:cNvSpPr txBox="1">
            <a:spLocks noGrp="1"/>
          </p:cNvSpPr>
          <p:nvPr>
            <p:ph type="title"/>
          </p:nvPr>
        </p:nvSpPr>
        <p:spPr>
          <a:xfrm>
            <a:off x="1143000" y="356017"/>
            <a:ext cx="9906000" cy="136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NEVADA</a:t>
            </a:r>
            <a:endParaRPr/>
          </a:p>
        </p:txBody>
      </p:sp>
      <p:pic>
        <p:nvPicPr>
          <p:cNvPr id="644" name="Google Shape;644;g16dbb519715_0_29"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800" cy="831900"/>
          </a:xfrm>
          <a:prstGeom prst="rect">
            <a:avLst/>
          </a:prstGeom>
          <a:noFill/>
          <a:ln>
            <a:noFill/>
          </a:ln>
        </p:spPr>
      </p:pic>
      <p:sp>
        <p:nvSpPr>
          <p:cNvPr id="645" name="Google Shape;645;g16dbb519715_0_29"/>
          <p:cNvSpPr txBox="1"/>
          <p:nvPr/>
        </p:nvSpPr>
        <p:spPr>
          <a:xfrm>
            <a:off x="2637148" y="1413965"/>
            <a:ext cx="6917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646" name="Google Shape;646;g16dbb519715_0_29"/>
          <p:cNvSpPr txBox="1"/>
          <p:nvPr/>
        </p:nvSpPr>
        <p:spPr>
          <a:xfrm>
            <a:off x="3820733" y="1825440"/>
            <a:ext cx="4550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Steve Sisolak*</a:t>
            </a:r>
            <a:endParaRPr sz="1800" b="0" i="0" u="none" strike="noStrike" cap="none">
              <a:solidFill>
                <a:schemeClr val="accent2"/>
              </a:solidFill>
              <a:latin typeface="Play"/>
              <a:ea typeface="Play"/>
              <a:cs typeface="Play"/>
              <a:sym typeface="Play"/>
            </a:endParaRPr>
          </a:p>
        </p:txBody>
      </p:sp>
      <p:sp>
        <p:nvSpPr>
          <p:cNvPr id="647" name="Google Shape;647;g16dbb519715_0_29"/>
          <p:cNvSpPr txBox="1"/>
          <p:nvPr/>
        </p:nvSpPr>
        <p:spPr>
          <a:xfrm>
            <a:off x="4202841" y="604020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800">
              <a:solidFill>
                <a:srgbClr val="999999"/>
              </a:solidFill>
              <a:latin typeface="Play"/>
              <a:ea typeface="Play"/>
              <a:cs typeface="Play"/>
              <a:sym typeface="Play"/>
            </a:endParaRPr>
          </a:p>
        </p:txBody>
      </p:sp>
      <p:pic>
        <p:nvPicPr>
          <p:cNvPr id="648" name="Google Shape;648;g16dbb519715_0_29"/>
          <p:cNvPicPr preferRelativeResize="0"/>
          <p:nvPr/>
        </p:nvPicPr>
        <p:blipFill rotWithShape="1">
          <a:blip r:embed="rId4">
            <a:alphaModFix/>
          </a:blip>
          <a:srcRect/>
          <a:stretch/>
        </p:blipFill>
        <p:spPr>
          <a:xfrm>
            <a:off x="203372" y="290378"/>
            <a:ext cx="2175051" cy="2897385"/>
          </a:xfrm>
          <a:prstGeom prst="rect">
            <a:avLst/>
          </a:prstGeom>
          <a:noFill/>
          <a:ln>
            <a:noFill/>
          </a:ln>
        </p:spPr>
      </p:pic>
      <p:pic>
        <p:nvPicPr>
          <p:cNvPr id="649" name="Google Shape;649;g16dbb519715_0_29" descr="To learn more about Sheriff Joe Lombardo's campaign, go to https://www.joelombardofornv.com/ or text SAFE to 61017." title="What Kind of Man">
            <a:hlinkClick r:id="rId5"/>
          </p:cNvPr>
          <p:cNvPicPr preferRelativeResize="0"/>
          <p:nvPr/>
        </p:nvPicPr>
        <p:blipFill>
          <a:blip r:embed="rId6">
            <a:alphaModFix/>
          </a:blip>
          <a:stretch>
            <a:fillRect/>
          </a:stretch>
        </p:blipFill>
        <p:spPr>
          <a:xfrm>
            <a:off x="6649250" y="3187775"/>
            <a:ext cx="3830675" cy="2708890"/>
          </a:xfrm>
          <a:prstGeom prst="rect">
            <a:avLst/>
          </a:prstGeom>
          <a:noFill/>
          <a:ln>
            <a:noFill/>
          </a:ln>
        </p:spPr>
      </p:pic>
      <p:pic>
        <p:nvPicPr>
          <p:cNvPr id="650" name="Google Shape;650;g16dbb519715_0_29" title="Decide">
            <a:hlinkClick r:id="rId7"/>
          </p:cNvPr>
          <p:cNvPicPr preferRelativeResize="0"/>
          <p:nvPr/>
        </p:nvPicPr>
        <p:blipFill>
          <a:blip r:embed="rId8">
            <a:alphaModFix/>
          </a:blip>
          <a:stretch>
            <a:fillRect/>
          </a:stretch>
        </p:blipFill>
        <p:spPr>
          <a:xfrm>
            <a:off x="1743475" y="3187775"/>
            <a:ext cx="3611882" cy="2708900"/>
          </a:xfrm>
          <a:prstGeom prst="rect">
            <a:avLst/>
          </a:prstGeom>
          <a:noFill/>
          <a:ln>
            <a:noFill/>
          </a:ln>
        </p:spPr>
      </p:pic>
      <p:sp>
        <p:nvSpPr>
          <p:cNvPr id="651" name="Google Shape;651;g16dbb519715_0_29"/>
          <p:cNvSpPr txBox="1"/>
          <p:nvPr/>
        </p:nvSpPr>
        <p:spPr>
          <a:xfrm>
            <a:off x="7125788" y="6008825"/>
            <a:ext cx="2877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Sheriff Joe Lombardo</a:t>
            </a:r>
            <a:endParaRPr sz="1400" b="0" i="0" u="none" strike="noStrike" cap="none">
              <a:solidFill>
                <a:srgbClr val="000000"/>
              </a:solidFill>
              <a:latin typeface="Arial"/>
              <a:ea typeface="Arial"/>
              <a:cs typeface="Arial"/>
              <a:sym typeface="Arial"/>
            </a:endParaRPr>
          </a:p>
        </p:txBody>
      </p:sp>
      <p:sp>
        <p:nvSpPr>
          <p:cNvPr id="652" name="Google Shape;652;g16dbb519715_0_29"/>
          <p:cNvSpPr txBox="1"/>
          <p:nvPr/>
        </p:nvSpPr>
        <p:spPr>
          <a:xfrm>
            <a:off x="2264650" y="6008825"/>
            <a:ext cx="2569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Governor Steve Sisolak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6"/>
        <p:cNvGrpSpPr/>
        <p:nvPr/>
      </p:nvGrpSpPr>
      <p:grpSpPr>
        <a:xfrm>
          <a:off x="0" y="0"/>
          <a:ext cx="0" cy="0"/>
          <a:chOff x="0" y="0"/>
          <a:chExt cx="0" cy="0"/>
        </a:xfrm>
      </p:grpSpPr>
      <p:sp>
        <p:nvSpPr>
          <p:cNvPr id="657" name="Google Shape;657;g16dbb519715_0_41"/>
          <p:cNvSpPr txBox="1">
            <a:spLocks noGrp="1"/>
          </p:cNvSpPr>
          <p:nvPr>
            <p:ph type="title"/>
          </p:nvPr>
        </p:nvSpPr>
        <p:spPr>
          <a:xfrm>
            <a:off x="1143000" y="356017"/>
            <a:ext cx="9906000" cy="136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NEW MEXICO</a:t>
            </a:r>
            <a:endParaRPr/>
          </a:p>
        </p:txBody>
      </p:sp>
      <p:pic>
        <p:nvPicPr>
          <p:cNvPr id="658" name="Google Shape;658;g16dbb519715_0_41"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800" cy="831900"/>
          </a:xfrm>
          <a:prstGeom prst="rect">
            <a:avLst/>
          </a:prstGeom>
          <a:noFill/>
          <a:ln>
            <a:noFill/>
          </a:ln>
        </p:spPr>
      </p:pic>
      <p:sp>
        <p:nvSpPr>
          <p:cNvPr id="659" name="Google Shape;659;g16dbb519715_0_41"/>
          <p:cNvSpPr txBox="1"/>
          <p:nvPr/>
        </p:nvSpPr>
        <p:spPr>
          <a:xfrm>
            <a:off x="2637148" y="1413965"/>
            <a:ext cx="6917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660" name="Google Shape;660;g16dbb519715_0_41"/>
          <p:cNvSpPr txBox="1"/>
          <p:nvPr/>
        </p:nvSpPr>
        <p:spPr>
          <a:xfrm>
            <a:off x="3627784" y="1819270"/>
            <a:ext cx="5167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Michelle Lujan Grisham*</a:t>
            </a:r>
            <a:endParaRPr sz="1800" b="0" i="0" u="none" strike="noStrike" cap="none">
              <a:solidFill>
                <a:schemeClr val="accent2"/>
              </a:solidFill>
              <a:latin typeface="Play"/>
              <a:ea typeface="Play"/>
              <a:cs typeface="Play"/>
              <a:sym typeface="Play"/>
            </a:endParaRPr>
          </a:p>
        </p:txBody>
      </p:sp>
      <p:sp>
        <p:nvSpPr>
          <p:cNvPr id="661" name="Google Shape;661;g16dbb519715_0_41"/>
          <p:cNvSpPr txBox="1"/>
          <p:nvPr/>
        </p:nvSpPr>
        <p:spPr>
          <a:xfrm>
            <a:off x="4318514" y="57736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Prediction:</a:t>
            </a:r>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800">
              <a:solidFill>
                <a:srgbClr val="999999"/>
              </a:solidFill>
              <a:latin typeface="Play"/>
              <a:ea typeface="Play"/>
              <a:cs typeface="Play"/>
              <a:sym typeface="Play"/>
            </a:endParaRPr>
          </a:p>
        </p:txBody>
      </p:sp>
      <p:pic>
        <p:nvPicPr>
          <p:cNvPr id="662" name="Google Shape;662;g16dbb519715_0_41"/>
          <p:cNvPicPr preferRelativeResize="0"/>
          <p:nvPr/>
        </p:nvPicPr>
        <p:blipFill rotWithShape="1">
          <a:blip r:embed="rId4">
            <a:alphaModFix/>
          </a:blip>
          <a:srcRect/>
          <a:stretch/>
        </p:blipFill>
        <p:spPr>
          <a:xfrm>
            <a:off x="208580" y="278996"/>
            <a:ext cx="2164632" cy="2269938"/>
          </a:xfrm>
          <a:prstGeom prst="rect">
            <a:avLst/>
          </a:prstGeom>
          <a:noFill/>
          <a:ln>
            <a:noFill/>
          </a:ln>
        </p:spPr>
      </p:pic>
      <p:pic>
        <p:nvPicPr>
          <p:cNvPr id="663" name="Google Shape;663;g16dbb519715_0_41" title="Talk">
            <a:hlinkClick r:id="rId5"/>
          </p:cNvPr>
          <p:cNvPicPr preferRelativeResize="0"/>
          <p:nvPr/>
        </p:nvPicPr>
        <p:blipFill>
          <a:blip r:embed="rId6">
            <a:alphaModFix/>
          </a:blip>
          <a:stretch>
            <a:fillRect/>
          </a:stretch>
        </p:blipFill>
        <p:spPr>
          <a:xfrm>
            <a:off x="1381687" y="2321120"/>
            <a:ext cx="3934220" cy="2950665"/>
          </a:xfrm>
          <a:prstGeom prst="rect">
            <a:avLst/>
          </a:prstGeom>
          <a:noFill/>
          <a:ln>
            <a:noFill/>
          </a:ln>
        </p:spPr>
      </p:pic>
      <p:pic>
        <p:nvPicPr>
          <p:cNvPr id="664" name="Google Shape;664;g16dbb519715_0_41" descr="Watch the latest ad from our campaign detailing the explosive truth about Governor Lujan Grisham sexually assaulting one of her staff." title="The Truth about MLG">
            <a:hlinkClick r:id="rId7"/>
          </p:cNvPr>
          <p:cNvPicPr preferRelativeResize="0"/>
          <p:nvPr/>
        </p:nvPicPr>
        <p:blipFill>
          <a:blip r:embed="rId8">
            <a:alphaModFix/>
          </a:blip>
          <a:stretch>
            <a:fillRect/>
          </a:stretch>
        </p:blipFill>
        <p:spPr>
          <a:xfrm>
            <a:off x="7063257" y="2340970"/>
            <a:ext cx="3934220" cy="2950665"/>
          </a:xfrm>
          <a:prstGeom prst="rect">
            <a:avLst/>
          </a:prstGeom>
          <a:noFill/>
          <a:ln>
            <a:noFill/>
          </a:ln>
        </p:spPr>
      </p:pic>
      <p:sp>
        <p:nvSpPr>
          <p:cNvPr id="665" name="Google Shape;665;g16dbb519715_0_41"/>
          <p:cNvSpPr txBox="1"/>
          <p:nvPr/>
        </p:nvSpPr>
        <p:spPr>
          <a:xfrm>
            <a:off x="1569775" y="5404325"/>
            <a:ext cx="3558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Governor Michelle Lujan Grisham</a:t>
            </a:r>
            <a:endParaRPr sz="1400" b="0" i="0" u="none" strike="noStrike" cap="none">
              <a:solidFill>
                <a:srgbClr val="000000"/>
              </a:solidFill>
              <a:latin typeface="Arial"/>
              <a:ea typeface="Arial"/>
              <a:cs typeface="Arial"/>
              <a:sym typeface="Arial"/>
            </a:endParaRPr>
          </a:p>
        </p:txBody>
      </p:sp>
      <p:sp>
        <p:nvSpPr>
          <p:cNvPr id="666" name="Google Shape;666;g16dbb519715_0_41"/>
          <p:cNvSpPr txBox="1"/>
          <p:nvPr/>
        </p:nvSpPr>
        <p:spPr>
          <a:xfrm>
            <a:off x="7591550" y="5404325"/>
            <a:ext cx="2877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Mark Ronchetti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g16dbb519715_0_53"/>
          <p:cNvSpPr txBox="1">
            <a:spLocks noGrp="1"/>
          </p:cNvSpPr>
          <p:nvPr>
            <p:ph type="title"/>
          </p:nvPr>
        </p:nvSpPr>
        <p:spPr>
          <a:xfrm>
            <a:off x="1143000" y="356017"/>
            <a:ext cx="9906000" cy="136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NEW YORK</a:t>
            </a:r>
            <a:endParaRPr/>
          </a:p>
        </p:txBody>
      </p:sp>
      <p:pic>
        <p:nvPicPr>
          <p:cNvPr id="672" name="Google Shape;672;g16dbb519715_0_53"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800" cy="831900"/>
          </a:xfrm>
          <a:prstGeom prst="rect">
            <a:avLst/>
          </a:prstGeom>
          <a:noFill/>
          <a:ln>
            <a:noFill/>
          </a:ln>
        </p:spPr>
      </p:pic>
      <p:sp>
        <p:nvSpPr>
          <p:cNvPr id="673" name="Google Shape;673;g16dbb519715_0_53"/>
          <p:cNvSpPr txBox="1"/>
          <p:nvPr/>
        </p:nvSpPr>
        <p:spPr>
          <a:xfrm>
            <a:off x="2637148" y="1413965"/>
            <a:ext cx="6917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rgbClr val="000000"/>
              </a:solidFill>
              <a:latin typeface="Arial"/>
              <a:ea typeface="Arial"/>
              <a:cs typeface="Arial"/>
              <a:sym typeface="Arial"/>
            </a:endParaRPr>
          </a:p>
        </p:txBody>
      </p:sp>
      <p:sp>
        <p:nvSpPr>
          <p:cNvPr id="674" name="Google Shape;674;g16dbb519715_0_53"/>
          <p:cNvSpPr txBox="1"/>
          <p:nvPr/>
        </p:nvSpPr>
        <p:spPr>
          <a:xfrm>
            <a:off x="3627784" y="1819270"/>
            <a:ext cx="4936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Kathy Hochul*</a:t>
            </a:r>
            <a:endParaRPr sz="1800" b="0" i="0" u="none" strike="noStrike" cap="none">
              <a:solidFill>
                <a:schemeClr val="accent2"/>
              </a:solidFill>
              <a:latin typeface="Play"/>
              <a:ea typeface="Play"/>
              <a:cs typeface="Play"/>
              <a:sym typeface="Play"/>
            </a:endParaRPr>
          </a:p>
        </p:txBody>
      </p:sp>
      <p:sp>
        <p:nvSpPr>
          <p:cNvPr id="675" name="Google Shape;675;g16dbb519715_0_53"/>
          <p:cNvSpPr txBox="1"/>
          <p:nvPr/>
        </p:nvSpPr>
        <p:spPr>
          <a:xfrm>
            <a:off x="4202864" y="59519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999999"/>
              </a:solidFill>
              <a:latin typeface="Arial"/>
              <a:ea typeface="Arial"/>
              <a:cs typeface="Arial"/>
              <a:sym typeface="Arial"/>
            </a:endParaRPr>
          </a:p>
        </p:txBody>
      </p:sp>
      <p:pic>
        <p:nvPicPr>
          <p:cNvPr id="676" name="Google Shape;676;g16dbb519715_0_53"/>
          <p:cNvPicPr preferRelativeResize="0"/>
          <p:nvPr/>
        </p:nvPicPr>
        <p:blipFill rotWithShape="1">
          <a:blip r:embed="rId4">
            <a:alphaModFix/>
          </a:blip>
          <a:srcRect/>
          <a:stretch/>
        </p:blipFill>
        <p:spPr>
          <a:xfrm>
            <a:off x="242909" y="265143"/>
            <a:ext cx="2871601" cy="2184442"/>
          </a:xfrm>
          <a:prstGeom prst="rect">
            <a:avLst/>
          </a:prstGeom>
          <a:noFill/>
          <a:ln>
            <a:noFill/>
          </a:ln>
        </p:spPr>
      </p:pic>
      <p:pic>
        <p:nvPicPr>
          <p:cNvPr id="677" name="Google Shape;677;g16dbb519715_0_53" title="Long Island Canvass Launch | Kathy Hochul for Governor">
            <a:hlinkClick r:id="rId5"/>
          </p:cNvPr>
          <p:cNvPicPr preferRelativeResize="0"/>
          <p:nvPr/>
        </p:nvPicPr>
        <p:blipFill>
          <a:blip r:embed="rId6">
            <a:alphaModFix/>
          </a:blip>
          <a:stretch>
            <a:fillRect/>
          </a:stretch>
        </p:blipFill>
        <p:spPr>
          <a:xfrm>
            <a:off x="1275450" y="2460525"/>
            <a:ext cx="4250626" cy="2972550"/>
          </a:xfrm>
          <a:prstGeom prst="rect">
            <a:avLst/>
          </a:prstGeom>
          <a:noFill/>
          <a:ln>
            <a:noFill/>
          </a:ln>
        </p:spPr>
      </p:pic>
      <p:pic>
        <p:nvPicPr>
          <p:cNvPr id="678" name="Google Shape;678;g16dbb519715_0_53">
            <a:hlinkClick r:id="rId7"/>
          </p:cNvPr>
          <p:cNvPicPr preferRelativeResize="0"/>
          <p:nvPr/>
        </p:nvPicPr>
        <p:blipFill>
          <a:blip r:embed="rId8">
            <a:alphaModFix/>
          </a:blip>
          <a:stretch>
            <a:fillRect/>
          </a:stretch>
        </p:blipFill>
        <p:spPr>
          <a:xfrm>
            <a:off x="6670775" y="2471475"/>
            <a:ext cx="4378225" cy="2950651"/>
          </a:xfrm>
          <a:prstGeom prst="rect">
            <a:avLst/>
          </a:prstGeom>
          <a:noFill/>
          <a:ln>
            <a:noFill/>
          </a:ln>
        </p:spPr>
      </p:pic>
      <p:sp>
        <p:nvSpPr>
          <p:cNvPr id="679" name="Google Shape;679;g16dbb519715_0_53"/>
          <p:cNvSpPr txBox="1"/>
          <p:nvPr/>
        </p:nvSpPr>
        <p:spPr>
          <a:xfrm>
            <a:off x="7421088" y="5582625"/>
            <a:ext cx="2877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Lee Zeldin</a:t>
            </a:r>
            <a:endParaRPr sz="1400" b="0" i="0" u="none" strike="noStrike" cap="none">
              <a:solidFill>
                <a:srgbClr val="000000"/>
              </a:solidFill>
              <a:latin typeface="Arial"/>
              <a:ea typeface="Arial"/>
              <a:cs typeface="Arial"/>
              <a:sym typeface="Arial"/>
            </a:endParaRPr>
          </a:p>
        </p:txBody>
      </p:sp>
      <p:sp>
        <p:nvSpPr>
          <p:cNvPr id="680" name="Google Shape;680;g16dbb519715_0_53"/>
          <p:cNvSpPr txBox="1"/>
          <p:nvPr/>
        </p:nvSpPr>
        <p:spPr>
          <a:xfrm>
            <a:off x="2044350" y="5582625"/>
            <a:ext cx="2645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Governor Kathy Hochul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4"/>
        <p:cNvGrpSpPr/>
        <p:nvPr/>
      </p:nvGrpSpPr>
      <p:grpSpPr>
        <a:xfrm>
          <a:off x="0" y="0"/>
          <a:ext cx="0" cy="0"/>
          <a:chOff x="0" y="0"/>
          <a:chExt cx="0" cy="0"/>
        </a:xfrm>
      </p:grpSpPr>
      <p:sp>
        <p:nvSpPr>
          <p:cNvPr id="685" name="Google Shape;685;g16dbb519715_0_65"/>
          <p:cNvSpPr txBox="1">
            <a:spLocks noGrp="1"/>
          </p:cNvSpPr>
          <p:nvPr>
            <p:ph type="title"/>
          </p:nvPr>
        </p:nvSpPr>
        <p:spPr>
          <a:xfrm>
            <a:off x="1143000" y="356017"/>
            <a:ext cx="9906000" cy="136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OKLAHOMA</a:t>
            </a:r>
            <a:endParaRPr/>
          </a:p>
        </p:txBody>
      </p:sp>
      <p:pic>
        <p:nvPicPr>
          <p:cNvPr id="686" name="Google Shape;686;g16dbb519715_0_6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800" cy="831900"/>
          </a:xfrm>
          <a:prstGeom prst="rect">
            <a:avLst/>
          </a:prstGeom>
          <a:noFill/>
          <a:ln>
            <a:noFill/>
          </a:ln>
        </p:spPr>
      </p:pic>
      <p:sp>
        <p:nvSpPr>
          <p:cNvPr id="687" name="Google Shape;687;g16dbb519715_0_65"/>
          <p:cNvSpPr txBox="1"/>
          <p:nvPr/>
        </p:nvSpPr>
        <p:spPr>
          <a:xfrm>
            <a:off x="2637148" y="1413965"/>
            <a:ext cx="6917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688" name="Google Shape;688;g16dbb519715_0_65"/>
          <p:cNvSpPr txBox="1"/>
          <p:nvPr/>
        </p:nvSpPr>
        <p:spPr>
          <a:xfrm>
            <a:off x="3627784" y="1803151"/>
            <a:ext cx="4936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Kevin Stitt*</a:t>
            </a:r>
            <a:endParaRPr sz="1800" b="0" i="0" u="none" strike="noStrike" cap="none">
              <a:solidFill>
                <a:schemeClr val="accent2"/>
              </a:solidFill>
              <a:latin typeface="Play"/>
              <a:ea typeface="Play"/>
              <a:cs typeface="Play"/>
              <a:sym typeface="Play"/>
            </a:endParaRPr>
          </a:p>
        </p:txBody>
      </p:sp>
      <p:sp>
        <p:nvSpPr>
          <p:cNvPr id="689" name="Google Shape;689;g16dbb519715_0_65"/>
          <p:cNvSpPr txBox="1"/>
          <p:nvPr/>
        </p:nvSpPr>
        <p:spPr>
          <a:xfrm>
            <a:off x="4202864" y="59835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 </a:t>
            </a:r>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800">
              <a:solidFill>
                <a:srgbClr val="999999"/>
              </a:solidFill>
              <a:latin typeface="Play"/>
              <a:ea typeface="Play"/>
              <a:cs typeface="Play"/>
              <a:sym typeface="Play"/>
            </a:endParaRPr>
          </a:p>
        </p:txBody>
      </p:sp>
      <p:pic>
        <p:nvPicPr>
          <p:cNvPr id="690" name="Google Shape;690;g16dbb519715_0_65"/>
          <p:cNvPicPr preferRelativeResize="0"/>
          <p:nvPr/>
        </p:nvPicPr>
        <p:blipFill rotWithShape="1">
          <a:blip r:embed="rId4">
            <a:alphaModFix/>
          </a:blip>
          <a:srcRect/>
          <a:stretch/>
        </p:blipFill>
        <p:spPr>
          <a:xfrm>
            <a:off x="148692" y="257194"/>
            <a:ext cx="3482764" cy="1915289"/>
          </a:xfrm>
          <a:prstGeom prst="rect">
            <a:avLst/>
          </a:prstGeom>
          <a:noFill/>
          <a:ln>
            <a:noFill/>
          </a:ln>
        </p:spPr>
      </p:pic>
      <p:pic>
        <p:nvPicPr>
          <p:cNvPr id="691" name="Google Shape;691;g16dbb519715_0_65" descr="Kevin Stitt was right about COVID-19. The Left criticized him, but Kevin Stitt kept kids safely in school and our businesses open. &#10;&#10;And just look at how it’s helping all across Oklahoma. Our children are learning. Our small businesses are growing. Oklahoma has one of the lowest unemployment rates in the nation.&#10;&#10;With Kevin Stitt as Governor, we’re poised for even greater things." title="Kevin Stitt  |  A Time As This">
            <a:hlinkClick r:id="rId5"/>
          </p:cNvPr>
          <p:cNvPicPr preferRelativeResize="0"/>
          <p:nvPr/>
        </p:nvPicPr>
        <p:blipFill>
          <a:blip r:embed="rId6">
            <a:alphaModFix/>
          </a:blip>
          <a:stretch>
            <a:fillRect/>
          </a:stretch>
        </p:blipFill>
        <p:spPr>
          <a:xfrm>
            <a:off x="1643350" y="2626550"/>
            <a:ext cx="3740125" cy="2805100"/>
          </a:xfrm>
          <a:prstGeom prst="rect">
            <a:avLst/>
          </a:prstGeom>
          <a:noFill/>
          <a:ln>
            <a:noFill/>
          </a:ln>
        </p:spPr>
      </p:pic>
      <p:pic>
        <p:nvPicPr>
          <p:cNvPr id="692" name="Google Shape;692;g16dbb519715_0_65" descr="Joy Hofmeister and her husband, Jerry, raised their four kids to value Faith and Family. These are values Joy lives out everyday. She’ll protect Oklahoma's schools, fight for the freedom to make healthcare decisions with a trusted doctor and work to bring good-paying jobs to every corner of the state. Oklahoma belongs to you. Join the campaign at joyforok.com." title="Family">
            <a:hlinkClick r:id="rId7"/>
          </p:cNvPr>
          <p:cNvPicPr preferRelativeResize="0"/>
          <p:nvPr/>
        </p:nvPicPr>
        <p:blipFill>
          <a:blip r:embed="rId8">
            <a:alphaModFix/>
          </a:blip>
          <a:stretch>
            <a:fillRect/>
          </a:stretch>
        </p:blipFill>
        <p:spPr>
          <a:xfrm>
            <a:off x="6911075" y="2626550"/>
            <a:ext cx="3740134" cy="2805100"/>
          </a:xfrm>
          <a:prstGeom prst="rect">
            <a:avLst/>
          </a:prstGeom>
          <a:noFill/>
          <a:ln>
            <a:noFill/>
          </a:ln>
        </p:spPr>
      </p:pic>
      <p:sp>
        <p:nvSpPr>
          <p:cNvPr id="693" name="Google Shape;693;g16dbb519715_0_65"/>
          <p:cNvSpPr txBox="1"/>
          <p:nvPr/>
        </p:nvSpPr>
        <p:spPr>
          <a:xfrm>
            <a:off x="7627938" y="5500000"/>
            <a:ext cx="2306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Joy Hofmeister</a:t>
            </a:r>
            <a:endParaRPr sz="1400" b="0" i="0" u="none" strike="noStrike" cap="none">
              <a:solidFill>
                <a:srgbClr val="000000"/>
              </a:solidFill>
              <a:latin typeface="Arial"/>
              <a:ea typeface="Arial"/>
              <a:cs typeface="Arial"/>
              <a:sym typeface="Arial"/>
            </a:endParaRPr>
          </a:p>
        </p:txBody>
      </p:sp>
      <p:sp>
        <p:nvSpPr>
          <p:cNvPr id="694" name="Google Shape;694;g16dbb519715_0_65"/>
          <p:cNvSpPr txBox="1"/>
          <p:nvPr/>
        </p:nvSpPr>
        <p:spPr>
          <a:xfrm>
            <a:off x="2074600" y="5500000"/>
            <a:ext cx="2877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Governor Kevin Stitt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64"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pic>
        <p:nvPicPr>
          <p:cNvPr id="125" name="Google Shape;125;p64"/>
          <p:cNvPicPr preferRelativeResize="0"/>
          <p:nvPr/>
        </p:nvPicPr>
        <p:blipFill>
          <a:blip r:embed="rId4">
            <a:alphaModFix/>
          </a:blip>
          <a:stretch>
            <a:fillRect/>
          </a:stretch>
        </p:blipFill>
        <p:spPr>
          <a:xfrm>
            <a:off x="1428350" y="1173750"/>
            <a:ext cx="9593327" cy="41955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8"/>
        <p:cNvGrpSpPr/>
        <p:nvPr/>
      </p:nvGrpSpPr>
      <p:grpSpPr>
        <a:xfrm>
          <a:off x="0" y="0"/>
          <a:ext cx="0" cy="0"/>
          <a:chOff x="0" y="0"/>
          <a:chExt cx="0" cy="0"/>
        </a:xfrm>
      </p:grpSpPr>
      <p:sp>
        <p:nvSpPr>
          <p:cNvPr id="699" name="Google Shape;699;g16dbb519715_0_77"/>
          <p:cNvSpPr txBox="1">
            <a:spLocks noGrp="1"/>
          </p:cNvSpPr>
          <p:nvPr>
            <p:ph type="title"/>
          </p:nvPr>
        </p:nvSpPr>
        <p:spPr>
          <a:xfrm>
            <a:off x="1143000" y="356017"/>
            <a:ext cx="9906000" cy="136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OREGON</a:t>
            </a:r>
            <a:endParaRPr/>
          </a:p>
        </p:txBody>
      </p:sp>
      <p:pic>
        <p:nvPicPr>
          <p:cNvPr id="700" name="Google Shape;700;g16dbb519715_0_77"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800" cy="831900"/>
          </a:xfrm>
          <a:prstGeom prst="rect">
            <a:avLst/>
          </a:prstGeom>
          <a:noFill/>
          <a:ln>
            <a:noFill/>
          </a:ln>
        </p:spPr>
      </p:pic>
      <p:sp>
        <p:nvSpPr>
          <p:cNvPr id="701" name="Google Shape;701;g16dbb519715_0_77"/>
          <p:cNvSpPr txBox="1"/>
          <p:nvPr/>
        </p:nvSpPr>
        <p:spPr>
          <a:xfrm>
            <a:off x="2637148" y="1413965"/>
            <a:ext cx="6917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HELD</a:t>
            </a:r>
            <a:endParaRPr sz="1400" b="0" i="0" u="none" strike="noStrike" cap="none">
              <a:solidFill>
                <a:schemeClr val="dk2"/>
              </a:solidFill>
              <a:latin typeface="Arial"/>
              <a:ea typeface="Arial"/>
              <a:cs typeface="Arial"/>
              <a:sym typeface="Arial"/>
            </a:endParaRPr>
          </a:p>
        </p:txBody>
      </p:sp>
      <p:sp>
        <p:nvSpPr>
          <p:cNvPr id="702" name="Google Shape;702;g16dbb519715_0_77"/>
          <p:cNvSpPr txBox="1"/>
          <p:nvPr/>
        </p:nvSpPr>
        <p:spPr>
          <a:xfrm>
            <a:off x="3627784" y="1803151"/>
            <a:ext cx="4936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800" b="0" i="0" u="none" strike="noStrike" cap="none">
              <a:solidFill>
                <a:schemeClr val="accent2"/>
              </a:solidFill>
              <a:latin typeface="Play"/>
              <a:ea typeface="Play"/>
              <a:cs typeface="Play"/>
              <a:sym typeface="Play"/>
            </a:endParaRPr>
          </a:p>
        </p:txBody>
      </p:sp>
      <p:sp>
        <p:nvSpPr>
          <p:cNvPr id="703" name="Google Shape;703;g16dbb519715_0_77"/>
          <p:cNvSpPr txBox="1"/>
          <p:nvPr/>
        </p:nvSpPr>
        <p:spPr>
          <a:xfrm>
            <a:off x="4202836" y="600609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999999"/>
              </a:solidFill>
              <a:latin typeface="Arial"/>
              <a:ea typeface="Arial"/>
              <a:cs typeface="Arial"/>
              <a:sym typeface="Arial"/>
            </a:endParaRPr>
          </a:p>
        </p:txBody>
      </p:sp>
      <p:pic>
        <p:nvPicPr>
          <p:cNvPr id="704" name="Google Shape;704;g16dbb519715_0_77"/>
          <p:cNvPicPr preferRelativeResize="0"/>
          <p:nvPr/>
        </p:nvPicPr>
        <p:blipFill rotWithShape="1">
          <a:blip r:embed="rId4">
            <a:alphaModFix/>
          </a:blip>
          <a:srcRect/>
          <a:stretch/>
        </p:blipFill>
        <p:spPr>
          <a:xfrm>
            <a:off x="199725" y="192875"/>
            <a:ext cx="2470748" cy="2078175"/>
          </a:xfrm>
          <a:prstGeom prst="rect">
            <a:avLst/>
          </a:prstGeom>
          <a:noFill/>
          <a:ln>
            <a:noFill/>
          </a:ln>
        </p:spPr>
      </p:pic>
      <p:pic>
        <p:nvPicPr>
          <p:cNvPr id="705" name="Google Shape;705;g16dbb519715_0_77" descr="Growing up in a small town, things weren’t always easy, but we believed in Oregon.&#10;&#10;Lately though, leaders like Tina Kotek and Kate Brown have let us down." title="Always Have">
            <a:hlinkClick r:id="rId5"/>
          </p:cNvPr>
          <p:cNvPicPr preferRelativeResize="0"/>
          <p:nvPr/>
        </p:nvPicPr>
        <p:blipFill>
          <a:blip r:embed="rId6">
            <a:alphaModFix/>
          </a:blip>
          <a:stretch>
            <a:fillRect/>
          </a:stretch>
        </p:blipFill>
        <p:spPr>
          <a:xfrm>
            <a:off x="606075" y="2385619"/>
            <a:ext cx="3118975" cy="2339231"/>
          </a:xfrm>
          <a:prstGeom prst="rect">
            <a:avLst/>
          </a:prstGeom>
          <a:noFill/>
          <a:ln>
            <a:noFill/>
          </a:ln>
        </p:spPr>
      </p:pic>
      <p:pic>
        <p:nvPicPr>
          <p:cNvPr id="706" name="Google Shape;706;g16dbb519715_0_77" title="Liar">
            <a:hlinkClick r:id="rId7"/>
          </p:cNvPr>
          <p:cNvPicPr preferRelativeResize="0"/>
          <p:nvPr/>
        </p:nvPicPr>
        <p:blipFill>
          <a:blip r:embed="rId8">
            <a:alphaModFix/>
          </a:blip>
          <a:stretch>
            <a:fillRect/>
          </a:stretch>
        </p:blipFill>
        <p:spPr>
          <a:xfrm>
            <a:off x="8466975" y="2365950"/>
            <a:ext cx="3118975" cy="2339225"/>
          </a:xfrm>
          <a:prstGeom prst="rect">
            <a:avLst/>
          </a:prstGeom>
          <a:noFill/>
          <a:ln>
            <a:noFill/>
          </a:ln>
        </p:spPr>
      </p:pic>
      <p:pic>
        <p:nvPicPr>
          <p:cNvPr id="707" name="Google Shape;707;g16dbb519715_0_77" title="'Priorities'">
            <a:hlinkClick r:id="rId9"/>
          </p:cNvPr>
          <p:cNvPicPr preferRelativeResize="0"/>
          <p:nvPr/>
        </p:nvPicPr>
        <p:blipFill>
          <a:blip r:embed="rId10">
            <a:alphaModFix/>
          </a:blip>
          <a:stretch>
            <a:fillRect/>
          </a:stretch>
        </p:blipFill>
        <p:spPr>
          <a:xfrm>
            <a:off x="4536525" y="2365950"/>
            <a:ext cx="3118975" cy="2339225"/>
          </a:xfrm>
          <a:prstGeom prst="rect">
            <a:avLst/>
          </a:prstGeom>
          <a:noFill/>
          <a:ln>
            <a:noFill/>
          </a:ln>
        </p:spPr>
      </p:pic>
      <p:sp>
        <p:nvSpPr>
          <p:cNvPr id="708" name="Google Shape;708;g16dbb519715_0_77"/>
          <p:cNvSpPr txBox="1"/>
          <p:nvPr/>
        </p:nvSpPr>
        <p:spPr>
          <a:xfrm>
            <a:off x="726763" y="4839425"/>
            <a:ext cx="2877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accent2"/>
                </a:solidFill>
                <a:latin typeface="Play"/>
                <a:ea typeface="Play"/>
                <a:cs typeface="Play"/>
                <a:sym typeface="Play"/>
              </a:rPr>
              <a:t>Christine Drazan</a:t>
            </a:r>
            <a:endParaRPr sz="1400" b="0" i="0" u="none" strike="noStrike" cap="none">
              <a:solidFill>
                <a:srgbClr val="000000"/>
              </a:solidFill>
              <a:latin typeface="Arial"/>
              <a:ea typeface="Arial"/>
              <a:cs typeface="Arial"/>
              <a:sym typeface="Arial"/>
            </a:endParaRPr>
          </a:p>
        </p:txBody>
      </p:sp>
      <p:sp>
        <p:nvSpPr>
          <p:cNvPr id="709" name="Google Shape;709;g16dbb519715_0_77"/>
          <p:cNvSpPr txBox="1"/>
          <p:nvPr/>
        </p:nvSpPr>
        <p:spPr>
          <a:xfrm>
            <a:off x="8873263" y="4839425"/>
            <a:ext cx="2306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Tina Kotek</a:t>
            </a:r>
            <a:endParaRPr sz="1400" b="0" i="0" u="none" strike="noStrike" cap="none">
              <a:solidFill>
                <a:srgbClr val="000000"/>
              </a:solidFill>
              <a:latin typeface="Arial"/>
              <a:ea typeface="Arial"/>
              <a:cs typeface="Arial"/>
              <a:sym typeface="Arial"/>
            </a:endParaRPr>
          </a:p>
        </p:txBody>
      </p:sp>
      <p:sp>
        <p:nvSpPr>
          <p:cNvPr id="710" name="Google Shape;710;g16dbb519715_0_77"/>
          <p:cNvSpPr txBox="1"/>
          <p:nvPr/>
        </p:nvSpPr>
        <p:spPr>
          <a:xfrm>
            <a:off x="4942813" y="4839425"/>
            <a:ext cx="2306400" cy="369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a:solidFill>
                  <a:srgbClr val="00B050"/>
                </a:solidFill>
                <a:latin typeface="Play"/>
                <a:ea typeface="Play"/>
                <a:cs typeface="Play"/>
                <a:sym typeface="Play"/>
              </a:rPr>
              <a:t>Betsy Johnson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4"/>
        <p:cNvGrpSpPr/>
        <p:nvPr/>
      </p:nvGrpSpPr>
      <p:grpSpPr>
        <a:xfrm>
          <a:off x="0" y="0"/>
          <a:ext cx="0" cy="0"/>
          <a:chOff x="0" y="0"/>
          <a:chExt cx="0" cy="0"/>
        </a:xfrm>
      </p:grpSpPr>
      <p:sp>
        <p:nvSpPr>
          <p:cNvPr id="715" name="Google Shape;715;p49"/>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WISCONSIN</a:t>
            </a:r>
            <a:endParaRPr/>
          </a:p>
        </p:txBody>
      </p:sp>
      <p:pic>
        <p:nvPicPr>
          <p:cNvPr id="716" name="Google Shape;716;p49"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717" name="Google Shape;717;p49"/>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a:t>
            </a:r>
            <a:r>
              <a:rPr lang="en-US" sz="1800" b="0" i="0" u="none" strike="noStrike" cap="none">
                <a:solidFill>
                  <a:schemeClr val="accent3"/>
                </a:solidFill>
                <a:latin typeface="Play"/>
                <a:ea typeface="Play"/>
                <a:cs typeface="Play"/>
                <a:sym typeface="Play"/>
              </a:rPr>
              <a:t> </a:t>
            </a:r>
            <a:r>
              <a:rPr lang="en-US" sz="1800" b="0" i="0" u="none" strike="noStrike" cap="none">
                <a:solidFill>
                  <a:schemeClr val="dk2"/>
                </a:solidFill>
                <a:latin typeface="Play"/>
                <a:ea typeface="Play"/>
                <a:cs typeface="Play"/>
                <a:sym typeface="Play"/>
              </a:rPr>
              <a:t>HELD</a:t>
            </a:r>
            <a:endParaRPr sz="1400" b="0" i="0" u="none" strike="noStrike" cap="none">
              <a:solidFill>
                <a:srgbClr val="000000"/>
              </a:solidFill>
              <a:latin typeface="Arial"/>
              <a:ea typeface="Arial"/>
              <a:cs typeface="Arial"/>
              <a:sym typeface="Arial"/>
            </a:endParaRPr>
          </a:p>
        </p:txBody>
      </p:sp>
      <p:sp>
        <p:nvSpPr>
          <p:cNvPr id="718" name="Google Shape;718;p49"/>
          <p:cNvSpPr txBox="1"/>
          <p:nvPr/>
        </p:nvSpPr>
        <p:spPr>
          <a:xfrm>
            <a:off x="7258493" y="5582621"/>
            <a:ext cx="228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Tim Michels</a:t>
            </a:r>
            <a:endParaRPr sz="1800" b="0" i="0" u="none" strike="noStrike" cap="none">
              <a:solidFill>
                <a:srgbClr val="00B050"/>
              </a:solidFill>
              <a:latin typeface="Play"/>
              <a:ea typeface="Play"/>
              <a:cs typeface="Play"/>
              <a:sym typeface="Play"/>
            </a:endParaRPr>
          </a:p>
        </p:txBody>
      </p:sp>
      <p:sp>
        <p:nvSpPr>
          <p:cNvPr id="719" name="Google Shape;719;p49"/>
          <p:cNvSpPr txBox="1"/>
          <p:nvPr/>
        </p:nvSpPr>
        <p:spPr>
          <a:xfrm>
            <a:off x="3627784" y="1803151"/>
            <a:ext cx="493640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Tony Evers*</a:t>
            </a:r>
            <a:endParaRPr sz="1800" b="0" i="0" u="none" strike="noStrike" cap="none">
              <a:solidFill>
                <a:schemeClr val="accent2"/>
              </a:solidFill>
              <a:latin typeface="Play"/>
              <a:ea typeface="Play"/>
              <a:cs typeface="Play"/>
              <a:sym typeface="Play"/>
            </a:endParaRPr>
          </a:p>
        </p:txBody>
      </p:sp>
      <p:sp>
        <p:nvSpPr>
          <p:cNvPr id="720" name="Google Shape;720;p49"/>
          <p:cNvSpPr txBox="1"/>
          <p:nvPr/>
        </p:nvSpPr>
        <p:spPr>
          <a:xfrm>
            <a:off x="4202814" y="5951935"/>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solidFill>
                <a:srgbClr val="999999"/>
              </a:solidFill>
              <a:latin typeface="Arial"/>
              <a:ea typeface="Arial"/>
              <a:cs typeface="Arial"/>
              <a:sym typeface="Arial"/>
            </a:endParaRPr>
          </a:p>
        </p:txBody>
      </p:sp>
      <p:pic>
        <p:nvPicPr>
          <p:cNvPr id="721" name="Google Shape;721;p49"/>
          <p:cNvPicPr preferRelativeResize="0"/>
          <p:nvPr/>
        </p:nvPicPr>
        <p:blipFill rotWithShape="1">
          <a:blip r:embed="rId4">
            <a:alphaModFix/>
          </a:blip>
          <a:srcRect/>
          <a:stretch/>
        </p:blipFill>
        <p:spPr>
          <a:xfrm>
            <a:off x="253224" y="237057"/>
            <a:ext cx="2723147" cy="2723147"/>
          </a:xfrm>
          <a:prstGeom prst="rect">
            <a:avLst/>
          </a:prstGeom>
          <a:noFill/>
          <a:ln>
            <a:noFill/>
          </a:ln>
        </p:spPr>
      </p:pic>
      <p:sp>
        <p:nvSpPr>
          <p:cNvPr id="722" name="Google Shape;722;p49"/>
          <p:cNvSpPr txBox="1"/>
          <p:nvPr/>
        </p:nvSpPr>
        <p:spPr>
          <a:xfrm>
            <a:off x="2623008" y="5582625"/>
            <a:ext cx="2407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Play"/>
                <a:ea typeface="Play"/>
                <a:cs typeface="Play"/>
                <a:sym typeface="Play"/>
              </a:rPr>
              <a:t>Governor </a:t>
            </a:r>
            <a:r>
              <a:rPr lang="en-US" sz="1800" b="0" i="0" u="none" strike="noStrike" cap="none">
                <a:solidFill>
                  <a:schemeClr val="dk2"/>
                </a:solidFill>
                <a:latin typeface="Play"/>
                <a:ea typeface="Play"/>
                <a:cs typeface="Play"/>
                <a:sym typeface="Play"/>
              </a:rPr>
              <a:t>Tony</a:t>
            </a:r>
            <a:r>
              <a:rPr lang="en-US" sz="1800" b="0" i="0" u="none" strike="noStrike" cap="none">
                <a:solidFill>
                  <a:srgbClr val="071824"/>
                </a:solidFill>
                <a:latin typeface="Play"/>
                <a:ea typeface="Play"/>
                <a:cs typeface="Play"/>
                <a:sym typeface="Play"/>
              </a:rPr>
              <a:t> </a:t>
            </a:r>
            <a:r>
              <a:rPr lang="en-US" sz="1800" b="0" i="0" u="none" strike="noStrike" cap="none">
                <a:solidFill>
                  <a:schemeClr val="dk2"/>
                </a:solidFill>
                <a:latin typeface="Play"/>
                <a:ea typeface="Play"/>
                <a:cs typeface="Play"/>
                <a:sym typeface="Play"/>
              </a:rPr>
              <a:t>Evers</a:t>
            </a:r>
            <a:r>
              <a:rPr lang="en-US" sz="1800" b="0" i="0" u="none" strike="noStrike" cap="none">
                <a:solidFill>
                  <a:srgbClr val="071824"/>
                </a:solidFill>
                <a:latin typeface="Play"/>
                <a:ea typeface="Play"/>
                <a:cs typeface="Play"/>
                <a:sym typeface="Play"/>
              </a:rPr>
              <a:t> </a:t>
            </a:r>
            <a:endParaRPr sz="1800" b="0" i="0" u="none" strike="noStrike" cap="none">
              <a:solidFill>
                <a:schemeClr val="lt1"/>
              </a:solidFill>
              <a:latin typeface="Play"/>
              <a:ea typeface="Play"/>
              <a:cs typeface="Play"/>
              <a:sym typeface="Play"/>
            </a:endParaRPr>
          </a:p>
        </p:txBody>
      </p:sp>
      <p:sp>
        <p:nvSpPr>
          <p:cNvPr id="723" name="Google Shape;723;p49"/>
          <p:cNvSpPr txBox="1"/>
          <p:nvPr/>
        </p:nvSpPr>
        <p:spPr>
          <a:xfrm>
            <a:off x="6223054" y="3253654"/>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4" name="Google Shape;724;p49" descr="Learn more: TonyEvers.com" title="Tony for Wisconsin: Economy">
            <a:hlinkClick r:id="rId5"/>
          </p:cNvPr>
          <p:cNvPicPr preferRelativeResize="0"/>
          <p:nvPr/>
        </p:nvPicPr>
        <p:blipFill>
          <a:blip r:embed="rId6">
            <a:alphaModFix/>
          </a:blip>
          <a:stretch>
            <a:fillRect/>
          </a:stretch>
        </p:blipFill>
        <p:spPr>
          <a:xfrm>
            <a:off x="2173538" y="2960204"/>
            <a:ext cx="3306128" cy="2479596"/>
          </a:xfrm>
          <a:prstGeom prst="rect">
            <a:avLst/>
          </a:prstGeom>
          <a:noFill/>
          <a:ln>
            <a:noFill/>
          </a:ln>
        </p:spPr>
      </p:pic>
      <p:pic>
        <p:nvPicPr>
          <p:cNvPr id="725" name="Google Shape;725;p49" title="Doorstep">
            <a:hlinkClick r:id="rId7"/>
          </p:cNvPr>
          <p:cNvPicPr preferRelativeResize="0"/>
          <p:nvPr/>
        </p:nvPicPr>
        <p:blipFill>
          <a:blip r:embed="rId8">
            <a:alphaModFix/>
          </a:blip>
          <a:stretch>
            <a:fillRect/>
          </a:stretch>
        </p:blipFill>
        <p:spPr>
          <a:xfrm>
            <a:off x="6695363" y="2920412"/>
            <a:ext cx="3412225" cy="255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1143000" y="238390"/>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ALABAMA</a:t>
            </a:r>
            <a:endParaRPr/>
          </a:p>
        </p:txBody>
      </p:sp>
      <p:pic>
        <p:nvPicPr>
          <p:cNvPr id="131" name="Google Shape;131;p3"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207735" y="169063"/>
            <a:ext cx="2208982" cy="3535680"/>
          </a:xfrm>
          <a:prstGeom prst="rect">
            <a:avLst/>
          </a:prstGeom>
          <a:noFill/>
          <a:ln>
            <a:noFill/>
          </a:ln>
        </p:spPr>
      </p:pic>
      <p:sp>
        <p:nvSpPr>
          <p:cNvPr id="133" name="Google Shape;133;p3"/>
          <p:cNvSpPr txBox="1"/>
          <p:nvPr/>
        </p:nvSpPr>
        <p:spPr>
          <a:xfrm>
            <a:off x="3680993" y="2164945"/>
            <a:ext cx="2921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Yolanda Flowers</a:t>
            </a:r>
            <a:endParaRPr sz="1400" b="0" i="0" u="none" strike="noStrike" cap="none">
              <a:solidFill>
                <a:srgbClr val="000000"/>
              </a:solidFill>
              <a:latin typeface="Arial"/>
              <a:ea typeface="Arial"/>
              <a:cs typeface="Arial"/>
              <a:sym typeface="Arial"/>
            </a:endParaRPr>
          </a:p>
        </p:txBody>
      </p:sp>
      <p:sp>
        <p:nvSpPr>
          <p:cNvPr id="134" name="Google Shape;134;p3"/>
          <p:cNvSpPr txBox="1"/>
          <p:nvPr/>
        </p:nvSpPr>
        <p:spPr>
          <a:xfrm>
            <a:off x="2637152" y="1280502"/>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4202847" y="5577498"/>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Republican</a:t>
            </a:r>
            <a:endParaRPr sz="1400" b="0" i="0" u="none" strike="noStrike" cap="none">
              <a:solidFill>
                <a:srgbClr val="000000"/>
              </a:solidFill>
              <a:latin typeface="Arial"/>
              <a:ea typeface="Arial"/>
              <a:cs typeface="Arial"/>
              <a:sym typeface="Arial"/>
            </a:endParaRPr>
          </a:p>
        </p:txBody>
      </p:sp>
      <p:sp>
        <p:nvSpPr>
          <p:cNvPr id="136" name="Google Shape;136;p3"/>
          <p:cNvSpPr txBox="1"/>
          <p:nvPr/>
        </p:nvSpPr>
        <p:spPr>
          <a:xfrm>
            <a:off x="4481115" y="1756292"/>
            <a:ext cx="35079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Kay Ivey*</a:t>
            </a: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6600735" y="2170106"/>
            <a:ext cx="29214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Jared Budlong</a:t>
            </a:r>
            <a:endParaRPr sz="1800" b="0" i="0" u="none" strike="noStrike" cap="none">
              <a:solidFill>
                <a:srgbClr val="00B050"/>
              </a:solidFill>
              <a:latin typeface="Play"/>
              <a:ea typeface="Play"/>
              <a:cs typeface="Play"/>
              <a:sym typeface="Play"/>
            </a:endParaRPr>
          </a:p>
          <a:p>
            <a:pPr marL="285750" marR="0" lvl="0" indent="-171450" algn="l" rtl="0">
              <a:lnSpc>
                <a:spcPct val="100000"/>
              </a:lnSpc>
              <a:spcBef>
                <a:spcPts val="0"/>
              </a:spcBef>
              <a:spcAft>
                <a:spcPts val="0"/>
              </a:spcAft>
              <a:buClr>
                <a:srgbClr val="00B05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James Blake</a:t>
            </a:r>
            <a:endParaRPr sz="1800" b="0" i="0" u="none" strike="noStrike" cap="none">
              <a:solidFill>
                <a:srgbClr val="00B050"/>
              </a:solidFill>
              <a:latin typeface="Play"/>
              <a:ea typeface="Play"/>
              <a:cs typeface="Play"/>
              <a:sym typeface="Play"/>
            </a:endParaRPr>
          </a:p>
        </p:txBody>
      </p:sp>
      <p:sp>
        <p:nvSpPr>
          <p:cNvPr id="138" name="Google Shape;138;p3"/>
          <p:cNvSpPr txBox="1"/>
          <p:nvPr/>
        </p:nvSpPr>
        <p:spPr>
          <a:xfrm>
            <a:off x="8719908" y="3704743"/>
            <a:ext cx="3786293"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1142996" y="225306"/>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ALASKA</a:t>
            </a:r>
            <a:endParaRPr/>
          </a:p>
        </p:txBody>
      </p:sp>
      <p:pic>
        <p:nvPicPr>
          <p:cNvPr id="144" name="Google Shape;144;p4"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145" name="Google Shape;145;p4"/>
          <p:cNvSpPr txBox="1"/>
          <p:nvPr/>
        </p:nvSpPr>
        <p:spPr>
          <a:xfrm>
            <a:off x="2637150" y="1302634"/>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2994977" y="2164602"/>
            <a:ext cx="62019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Challenger: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Charlie Pierce</a:t>
            </a: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Challenger: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Les Gara</a:t>
            </a: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 Challenger: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Former Gov Bill Walker</a:t>
            </a:r>
            <a:endParaRPr sz="1400" b="0" i="0" u="none" strike="noStrike" cap="none">
              <a:solidFill>
                <a:srgbClr val="000000"/>
              </a:solidFill>
              <a:latin typeface="Arial"/>
              <a:ea typeface="Arial"/>
              <a:cs typeface="Arial"/>
              <a:sym typeface="Arial"/>
            </a:endParaRPr>
          </a:p>
        </p:txBody>
      </p:sp>
      <p:pic>
        <p:nvPicPr>
          <p:cNvPr id="147" name="Google Shape;147;p4"/>
          <p:cNvPicPr preferRelativeResize="0"/>
          <p:nvPr/>
        </p:nvPicPr>
        <p:blipFill rotWithShape="1">
          <a:blip r:embed="rId4">
            <a:alphaModFix/>
          </a:blip>
          <a:srcRect/>
          <a:stretch/>
        </p:blipFill>
        <p:spPr>
          <a:xfrm>
            <a:off x="211206" y="237829"/>
            <a:ext cx="2576444" cy="1768771"/>
          </a:xfrm>
          <a:prstGeom prst="rect">
            <a:avLst/>
          </a:prstGeom>
          <a:noFill/>
          <a:ln>
            <a:noFill/>
          </a:ln>
        </p:spPr>
      </p:pic>
      <p:sp>
        <p:nvSpPr>
          <p:cNvPr id="148" name="Google Shape;148;p4"/>
          <p:cNvSpPr txBox="1"/>
          <p:nvPr/>
        </p:nvSpPr>
        <p:spPr>
          <a:xfrm>
            <a:off x="3989487" y="1699273"/>
            <a:ext cx="421301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Governor Mike Dunleavy*</a:t>
            </a:r>
            <a:endParaRPr sz="1800" b="0" i="0" u="none" strike="noStrike" cap="none">
              <a:solidFill>
                <a:schemeClr val="accent2"/>
              </a:solidFill>
              <a:latin typeface="Play"/>
              <a:ea typeface="Play"/>
              <a:cs typeface="Play"/>
              <a:sym typeface="Play"/>
            </a:endParaRPr>
          </a:p>
        </p:txBody>
      </p:sp>
      <p:sp>
        <p:nvSpPr>
          <p:cNvPr id="149" name="Google Shape;149;p4"/>
          <p:cNvSpPr txBox="1"/>
          <p:nvPr/>
        </p:nvSpPr>
        <p:spPr>
          <a:xfrm>
            <a:off x="4202853" y="5934147"/>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Likely Republican</a:t>
            </a:r>
            <a:endParaRPr sz="1400" b="0" i="0" u="none" strike="noStrike" cap="none">
              <a:solidFill>
                <a:srgbClr val="000000"/>
              </a:solidFill>
              <a:latin typeface="Arial"/>
              <a:ea typeface="Arial"/>
              <a:cs typeface="Arial"/>
              <a:sym typeface="Arial"/>
            </a:endParaRPr>
          </a:p>
        </p:txBody>
      </p:sp>
      <p:sp>
        <p:nvSpPr>
          <p:cNvPr id="150" name="Google Shape;150;p4"/>
          <p:cNvSpPr txBox="1"/>
          <p:nvPr/>
        </p:nvSpPr>
        <p:spPr>
          <a:xfrm>
            <a:off x="7866507" y="2816206"/>
            <a:ext cx="37863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Lisa Murkowski ®</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Ranked-Choice Voting</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Pierce’s votes likely to go majority to </a:t>
            </a:r>
            <a:r>
              <a:rPr lang="en-US" sz="1800">
                <a:solidFill>
                  <a:srgbClr val="071824"/>
                </a:solidFill>
                <a:latin typeface="Play"/>
                <a:ea typeface="Play"/>
                <a:cs typeface="Play"/>
                <a:sym typeface="Play"/>
              </a:rPr>
              <a:t>Gov. </a:t>
            </a:r>
            <a:r>
              <a:rPr lang="en-US" sz="1600" b="0" i="0" u="none" strike="noStrike" cap="none">
                <a:solidFill>
                  <a:srgbClr val="071824"/>
                </a:solidFill>
                <a:latin typeface="Play"/>
                <a:ea typeface="Play"/>
                <a:cs typeface="Play"/>
                <a:sym typeface="Play"/>
              </a:rPr>
              <a:t>Dunleavy</a:t>
            </a:r>
            <a:endParaRPr sz="1600" b="0" i="0" u="none" strike="noStrike" cap="none">
              <a:solidFill>
                <a:srgbClr val="071824"/>
              </a:solidFill>
              <a:latin typeface="Play"/>
              <a:ea typeface="Play"/>
              <a:cs typeface="Play"/>
              <a:sym typeface="Play"/>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Walker’s votes likely to go majority to Gara</a:t>
            </a:r>
            <a:endParaRPr sz="1600" b="0" i="0" u="none" strike="noStrike" cap="none">
              <a:solidFill>
                <a:srgbClr val="071824"/>
              </a:solidFill>
              <a:latin typeface="Play"/>
              <a:ea typeface="Play"/>
              <a:cs typeface="Play"/>
              <a:sym typeface="Play"/>
            </a:endParaRPr>
          </a:p>
        </p:txBody>
      </p:sp>
      <p:sp>
        <p:nvSpPr>
          <p:cNvPr id="151" name="Google Shape;151;p4"/>
          <p:cNvSpPr txBox="1"/>
          <p:nvPr/>
        </p:nvSpPr>
        <p:spPr>
          <a:xfrm>
            <a:off x="180377" y="2393678"/>
            <a:ext cx="2814600" cy="289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Les Gara: 47%</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Mike Dunleavy: 53%</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(Alaska Survey Research)</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27</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Les Gara: 41%</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Gov. Mike Dunleavy: 59%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(Fabrizio Ward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1142995" y="209504"/>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ARIZONA</a:t>
            </a:r>
            <a:endParaRPr/>
          </a:p>
        </p:txBody>
      </p:sp>
      <p:pic>
        <p:nvPicPr>
          <p:cNvPr id="157" name="Google Shape;157;p5"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158" name="Google Shape;158;p5"/>
          <p:cNvSpPr txBox="1"/>
          <p:nvPr/>
        </p:nvSpPr>
        <p:spPr>
          <a:xfrm>
            <a:off x="2637149" y="1264881"/>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159" name="Google Shape;159;p5"/>
          <p:cNvSpPr txBox="1"/>
          <p:nvPr/>
        </p:nvSpPr>
        <p:spPr>
          <a:xfrm>
            <a:off x="3373120" y="1989694"/>
            <a:ext cx="65178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Kari Lake*</a:t>
            </a:r>
            <a:endParaRPr sz="1800" b="0" i="0" u="none" strike="noStrike" cap="none">
              <a:solidFill>
                <a:schemeClr val="dk1"/>
              </a:solidFill>
              <a:latin typeface="Play"/>
              <a:ea typeface="Play"/>
              <a:cs typeface="Play"/>
              <a:sym typeface="Play"/>
            </a:endParaRPr>
          </a:p>
          <a:p>
            <a:pPr marL="285750" marR="0" lvl="0" indent="-171450" algn="l" rtl="0">
              <a:lnSpc>
                <a:spcPct val="100000"/>
              </a:lnSpc>
              <a:spcBef>
                <a:spcPts val="0"/>
              </a:spcBef>
              <a:spcAft>
                <a:spcPts val="0"/>
              </a:spcAft>
              <a:buClr>
                <a:schemeClr val="accent2"/>
              </a:buClr>
              <a:buSzPts val="1800"/>
              <a:buFont typeface="Arial"/>
              <a:buNone/>
            </a:pPr>
            <a:endParaRPr sz="1800" b="0" i="0" u="none" strike="noStrike" cap="none">
              <a:solidFill>
                <a:schemeClr val="dk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Katie Hobbs*</a:t>
            </a:r>
            <a:endParaRPr sz="1800" b="0" i="0" u="none" strike="noStrike" cap="none">
              <a:solidFill>
                <a:schemeClr val="accent3"/>
              </a:solidFill>
              <a:latin typeface="Play"/>
              <a:ea typeface="Play"/>
              <a:cs typeface="Play"/>
              <a:sym typeface="Play"/>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accent3"/>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Independent-Green Candidate</a:t>
            </a:r>
            <a:r>
              <a:rPr lang="en-US" sz="1600" b="0" i="0" u="none" strike="noStrike" cap="none">
                <a:solidFill>
                  <a:srgbClr val="00B050"/>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William Pounds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Barry Hess</a:t>
            </a:r>
            <a:endParaRPr sz="1400" b="0" i="0" u="none" strike="noStrike" cap="none">
              <a:solidFill>
                <a:srgbClr val="000000"/>
              </a:solidFill>
              <a:latin typeface="Arial"/>
              <a:ea typeface="Arial"/>
              <a:cs typeface="Arial"/>
              <a:sym typeface="Arial"/>
            </a:endParaRPr>
          </a:p>
        </p:txBody>
      </p:sp>
      <p:sp>
        <p:nvSpPr>
          <p:cNvPr id="160" name="Google Shape;160;p5"/>
          <p:cNvSpPr txBox="1"/>
          <p:nvPr/>
        </p:nvSpPr>
        <p:spPr>
          <a:xfrm>
            <a:off x="3989486" y="1666528"/>
            <a:ext cx="421301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 SEAT</a:t>
            </a:r>
            <a:endParaRPr sz="1800" b="0" i="0" u="none" strike="noStrike" cap="none">
              <a:solidFill>
                <a:schemeClr val="accent2"/>
              </a:solidFill>
              <a:latin typeface="Play"/>
              <a:ea typeface="Play"/>
              <a:cs typeface="Play"/>
              <a:sym typeface="Play"/>
            </a:endParaRPr>
          </a:p>
        </p:txBody>
      </p:sp>
      <p:sp>
        <p:nvSpPr>
          <p:cNvPr id="161" name="Google Shape;161;p5"/>
          <p:cNvSpPr txBox="1"/>
          <p:nvPr/>
        </p:nvSpPr>
        <p:spPr>
          <a:xfrm>
            <a:off x="4202844" y="5838103"/>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800"/>
              <a:buFont typeface="Arial"/>
              <a:buNone/>
            </a:pPr>
            <a:r>
              <a:rPr lang="en-US" sz="1800">
                <a:solidFill>
                  <a:srgbClr val="999999"/>
                </a:solidFill>
                <a:latin typeface="Play"/>
                <a:ea typeface="Play"/>
                <a:cs typeface="Play"/>
                <a:sym typeface="Play"/>
              </a:rPr>
              <a:t>Toss-Up</a:t>
            </a:r>
            <a:endParaRPr sz="1400" b="0" i="0" u="none" strike="noStrike" cap="none">
              <a:latin typeface="Arial"/>
              <a:ea typeface="Arial"/>
              <a:cs typeface="Arial"/>
              <a:sym typeface="Arial"/>
            </a:endParaRPr>
          </a:p>
        </p:txBody>
      </p:sp>
      <p:sp>
        <p:nvSpPr>
          <p:cNvPr id="162" name="Google Shape;162;p5"/>
          <p:cNvSpPr txBox="1"/>
          <p:nvPr/>
        </p:nvSpPr>
        <p:spPr>
          <a:xfrm>
            <a:off x="8818882" y="3437334"/>
            <a:ext cx="3786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Mark Kelly (D)</a:t>
            </a:r>
            <a:endParaRPr sz="1400" b="0" i="0" u="none" strike="noStrike" cap="none">
              <a:solidFill>
                <a:srgbClr val="000000"/>
              </a:solidFill>
              <a:latin typeface="Arial"/>
              <a:ea typeface="Arial"/>
              <a:cs typeface="Arial"/>
              <a:sym typeface="Arial"/>
            </a:endParaRPr>
          </a:p>
        </p:txBody>
      </p:sp>
      <p:pic>
        <p:nvPicPr>
          <p:cNvPr id="163" name="Google Shape;163;p5"/>
          <p:cNvPicPr preferRelativeResize="0"/>
          <p:nvPr/>
        </p:nvPicPr>
        <p:blipFill rotWithShape="1">
          <a:blip r:embed="rId4">
            <a:alphaModFix/>
          </a:blip>
          <a:srcRect/>
          <a:stretch/>
        </p:blipFill>
        <p:spPr>
          <a:xfrm>
            <a:off x="166680" y="209504"/>
            <a:ext cx="1952625" cy="2343150"/>
          </a:xfrm>
          <a:prstGeom prst="rect">
            <a:avLst/>
          </a:prstGeom>
          <a:noFill/>
          <a:ln>
            <a:noFill/>
          </a:ln>
        </p:spPr>
      </p:pic>
      <p:sp>
        <p:nvSpPr>
          <p:cNvPr id="164" name="Google Shape;164;p5"/>
          <p:cNvSpPr txBox="1"/>
          <p:nvPr/>
        </p:nvSpPr>
        <p:spPr>
          <a:xfrm>
            <a:off x="166680" y="2625779"/>
            <a:ext cx="28146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Katie Hobbs: 46%</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Kari Lake: 59%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(Insider Advantage)</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11</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Katie Hobbs: 49%</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Kari Lake: 49% </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(YouGov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4</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Katie Hobbs: </a:t>
            </a:r>
            <a:r>
              <a:rPr lang="en-US" sz="1800">
                <a:solidFill>
                  <a:srgbClr val="071824"/>
                </a:solidFill>
                <a:latin typeface="Play"/>
                <a:ea typeface="Play"/>
                <a:cs typeface="Play"/>
                <a:sym typeface="Play"/>
              </a:rPr>
              <a:t>49</a:t>
            </a:r>
            <a:r>
              <a:rPr lang="en-US" sz="1800" b="0" i="0" u="none" strike="noStrike" cap="none">
                <a:solidFill>
                  <a:srgbClr val="071824"/>
                </a:solidFill>
                <a:latin typeface="Play"/>
                <a:ea typeface="Play"/>
                <a:cs typeface="Play"/>
                <a:sym typeface="Play"/>
              </a:rPr>
              <a:t>%</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Kari Lake: 4</a:t>
            </a:r>
            <a:r>
              <a:rPr lang="en-US" sz="1800">
                <a:solidFill>
                  <a:srgbClr val="071824"/>
                </a:solidFill>
                <a:latin typeface="Play"/>
                <a:ea typeface="Play"/>
                <a:cs typeface="Play"/>
                <a:sym typeface="Play"/>
              </a:rPr>
              <a:t>4</a:t>
            </a:r>
            <a:r>
              <a:rPr lang="en-US" sz="1800" b="0" i="0" u="none" strike="noStrike" cap="none">
                <a:solidFill>
                  <a:srgbClr val="071824"/>
                </a:solidFill>
                <a:latin typeface="Play"/>
                <a:ea typeface="Play"/>
                <a:cs typeface="Play"/>
                <a:sym typeface="Play"/>
              </a:rPr>
              <a:t>% </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a:t>
            </a:r>
            <a:r>
              <a:rPr lang="en-US" sz="1800">
                <a:solidFill>
                  <a:srgbClr val="071824"/>
                </a:solidFill>
                <a:latin typeface="Play"/>
                <a:ea typeface="Play"/>
                <a:cs typeface="Play"/>
                <a:sym typeface="Play"/>
              </a:rPr>
              <a:t>SSRS</a:t>
            </a:r>
            <a:r>
              <a:rPr lang="en-US" sz="1800" b="0" i="0" u="none" strike="noStrike" cap="none">
                <a:solidFill>
                  <a:srgbClr val="071824"/>
                </a:solidFill>
                <a:latin typeface="Play"/>
                <a:ea typeface="Play"/>
                <a:cs typeface="Play"/>
                <a:sym typeface="Play"/>
              </a:rPr>
              <a:t>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(October 2</a:t>
            </a:r>
            <a:r>
              <a:rPr lang="en-US" sz="1200" baseline="30000">
                <a:solidFill>
                  <a:srgbClr val="071824"/>
                </a:solidFill>
                <a:latin typeface="Play"/>
                <a:ea typeface="Play"/>
                <a:cs typeface="Play"/>
                <a:sym typeface="Play"/>
              </a:rPr>
              <a:t>nd</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1143000" y="356017"/>
            <a:ext cx="9905999" cy="13608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3"/>
              </a:buClr>
              <a:buSzPts val="4000"/>
              <a:buFont typeface="Play"/>
              <a:buNone/>
            </a:pPr>
            <a:r>
              <a:rPr lang="en-US">
                <a:solidFill>
                  <a:schemeClr val="accent3"/>
                </a:solidFill>
              </a:rPr>
              <a:t>ARKANSAS</a:t>
            </a:r>
            <a:endParaRPr/>
          </a:p>
        </p:txBody>
      </p:sp>
      <p:pic>
        <p:nvPicPr>
          <p:cNvPr id="170" name="Google Shape;170;p6" descr="A picture containing application&#10;&#10;Description automatically generated"/>
          <p:cNvPicPr preferRelativeResize="0">
            <a:picLocks noGrp="1"/>
          </p:cNvPicPr>
          <p:nvPr>
            <p:ph type="body" idx="1"/>
          </p:nvPr>
        </p:nvPicPr>
        <p:blipFill rotWithShape="1">
          <a:blip r:embed="rId3">
            <a:alphaModFix/>
          </a:blip>
          <a:srcRect/>
          <a:stretch/>
        </p:blipFill>
        <p:spPr>
          <a:xfrm>
            <a:off x="10026649" y="290378"/>
            <a:ext cx="2044700" cy="831850"/>
          </a:xfrm>
          <a:prstGeom prst="rect">
            <a:avLst/>
          </a:prstGeom>
          <a:noFill/>
          <a:ln>
            <a:noFill/>
          </a:ln>
        </p:spPr>
      </p:pic>
      <p:sp>
        <p:nvSpPr>
          <p:cNvPr id="171" name="Google Shape;171;p6"/>
          <p:cNvSpPr txBox="1"/>
          <p:nvPr/>
        </p:nvSpPr>
        <p:spPr>
          <a:xfrm>
            <a:off x="2637148" y="1413965"/>
            <a:ext cx="69176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HELD</a:t>
            </a:r>
            <a:endParaRPr sz="1400" b="0" i="0" u="none" strike="noStrike" cap="none">
              <a:solidFill>
                <a:srgbClr val="000000"/>
              </a:solidFill>
              <a:latin typeface="Arial"/>
              <a:ea typeface="Arial"/>
              <a:cs typeface="Arial"/>
              <a:sym typeface="Arial"/>
            </a:endParaRPr>
          </a:p>
        </p:txBody>
      </p:sp>
      <p:sp>
        <p:nvSpPr>
          <p:cNvPr id="172" name="Google Shape;172;p6"/>
          <p:cNvSpPr txBox="1"/>
          <p:nvPr/>
        </p:nvSpPr>
        <p:spPr>
          <a:xfrm>
            <a:off x="3466780" y="2180176"/>
            <a:ext cx="65598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Play"/>
                <a:ea typeface="Play"/>
                <a:cs typeface="Play"/>
                <a:sym typeface="Play"/>
              </a:rPr>
              <a:t>Republican Candidate: </a:t>
            </a:r>
            <a:endParaRPr sz="1800" b="0" i="0" u="none" strike="noStrike" cap="none">
              <a:solidFill>
                <a:schemeClr val="dk1"/>
              </a:solidFill>
              <a:latin typeface="Play"/>
              <a:ea typeface="Play"/>
              <a:cs typeface="Play"/>
              <a:sym typeface="Pl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Play"/>
                <a:ea typeface="Play"/>
                <a:cs typeface="Play"/>
                <a:sym typeface="Play"/>
              </a:rPr>
              <a:t>Sarah Huckabee Sanders*</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Play"/>
                <a:ea typeface="Play"/>
                <a:cs typeface="Play"/>
                <a:sym typeface="Play"/>
              </a:rPr>
              <a:t>Democrat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Play"/>
                <a:ea typeface="Play"/>
                <a:cs typeface="Play"/>
                <a:sym typeface="Play"/>
              </a:rPr>
              <a:t>Chris Jones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Libertarian Candidate: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Ricky Dale Harrington Jr.</a:t>
            </a:r>
            <a:endParaRPr sz="1800" b="0" i="0" u="none" strike="noStrike" cap="none">
              <a:solidFill>
                <a:srgbClr val="00B050"/>
              </a:solidFill>
              <a:latin typeface="Play"/>
              <a:ea typeface="Play"/>
              <a:cs typeface="Play"/>
              <a:sym typeface="Play"/>
            </a:endParaRPr>
          </a:p>
        </p:txBody>
      </p:sp>
      <p:sp>
        <p:nvSpPr>
          <p:cNvPr id="173" name="Google Shape;173;p6"/>
          <p:cNvSpPr txBox="1"/>
          <p:nvPr/>
        </p:nvSpPr>
        <p:spPr>
          <a:xfrm>
            <a:off x="3989485" y="1823267"/>
            <a:ext cx="421301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Incumbent: OPEN SEAT</a:t>
            </a:r>
            <a:endParaRPr sz="1800" b="0" i="0" u="none" strike="noStrike" cap="none">
              <a:solidFill>
                <a:schemeClr val="accent2"/>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74" name="Google Shape;174;p6"/>
          <p:cNvSpPr txBox="1"/>
          <p:nvPr/>
        </p:nvSpPr>
        <p:spPr>
          <a:xfrm>
            <a:off x="4202843" y="5734342"/>
            <a:ext cx="378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Prediction: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Play"/>
                <a:ea typeface="Play"/>
                <a:cs typeface="Play"/>
                <a:sym typeface="Play"/>
              </a:rPr>
              <a:t>Solid Republican</a:t>
            </a:r>
            <a:endParaRPr sz="1400" b="0" i="0" u="none" strike="noStrike" cap="none">
              <a:solidFill>
                <a:srgbClr val="000000"/>
              </a:solidFill>
              <a:latin typeface="Arial"/>
              <a:ea typeface="Arial"/>
              <a:cs typeface="Arial"/>
              <a:sym typeface="Arial"/>
            </a:endParaRPr>
          </a:p>
        </p:txBody>
      </p:sp>
      <p:sp>
        <p:nvSpPr>
          <p:cNvPr id="175" name="Google Shape;175;p6"/>
          <p:cNvSpPr txBox="1"/>
          <p:nvPr/>
        </p:nvSpPr>
        <p:spPr>
          <a:xfrm>
            <a:off x="8466665" y="3411077"/>
            <a:ext cx="3786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Other Factors to Consider: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U.S. Senate Race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1824"/>
                </a:solidFill>
                <a:latin typeface="Play"/>
                <a:ea typeface="Play"/>
                <a:cs typeface="Play"/>
                <a:sym typeface="Play"/>
              </a:rPr>
              <a:t>Incumbent: John Boozman (R)</a:t>
            </a:r>
            <a:endParaRPr sz="1400" b="0" i="0" u="none" strike="noStrike" cap="none">
              <a:solidFill>
                <a:srgbClr val="000000"/>
              </a:solidFill>
              <a:latin typeface="Arial"/>
              <a:ea typeface="Arial"/>
              <a:cs typeface="Arial"/>
              <a:sym typeface="Arial"/>
            </a:endParaRPr>
          </a:p>
        </p:txBody>
      </p:sp>
      <p:pic>
        <p:nvPicPr>
          <p:cNvPr id="176" name="Google Shape;176;p6"/>
          <p:cNvPicPr preferRelativeResize="0"/>
          <p:nvPr/>
        </p:nvPicPr>
        <p:blipFill rotWithShape="1">
          <a:blip r:embed="rId4">
            <a:alphaModFix/>
          </a:blip>
          <a:srcRect/>
          <a:stretch/>
        </p:blipFill>
        <p:spPr>
          <a:xfrm>
            <a:off x="133763" y="136225"/>
            <a:ext cx="2962069" cy="2699769"/>
          </a:xfrm>
          <a:prstGeom prst="rect">
            <a:avLst/>
          </a:prstGeom>
          <a:noFill/>
          <a:ln>
            <a:noFill/>
          </a:ln>
        </p:spPr>
      </p:pic>
      <p:sp>
        <p:nvSpPr>
          <p:cNvPr id="177" name="Google Shape;177;p6"/>
          <p:cNvSpPr txBox="1"/>
          <p:nvPr/>
        </p:nvSpPr>
        <p:spPr>
          <a:xfrm>
            <a:off x="133780" y="2633794"/>
            <a:ext cx="3333000" cy="390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Polling Data:</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Chris Jones: 32%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Sarah Huckabee Sanders: 62%</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800">
                <a:solidFill>
                  <a:srgbClr val="071824"/>
                </a:solidFill>
                <a:latin typeface="Play"/>
                <a:ea typeface="Play"/>
                <a:cs typeface="Play"/>
                <a:sym typeface="Play"/>
              </a:rPr>
              <a:t>(Echelon Insights Polling)</a:t>
            </a:r>
            <a:endParaRPr sz="18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15</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200">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endParaRPr sz="12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Chris Jones: 40%</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Sarah Huckabee Sanders: 51%</a:t>
            </a: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(Hendrix College Polling)</a:t>
            </a:r>
            <a:endParaRPr sz="1800" b="0" i="0" u="none" strike="noStrike" cap="none">
              <a:solidFill>
                <a:srgbClr val="071824"/>
              </a:solidFill>
              <a:latin typeface="Play"/>
              <a:ea typeface="Play"/>
              <a:cs typeface="Play"/>
              <a:sym typeface="Play"/>
            </a:endParaRPr>
          </a:p>
          <a:p>
            <a:pPr marL="0" lvl="0" indent="0" algn="l" rtl="0">
              <a:spcBef>
                <a:spcPts val="0"/>
              </a:spcBef>
              <a:spcAft>
                <a:spcPts val="0"/>
              </a:spcAft>
              <a:buClr>
                <a:srgbClr val="000000"/>
              </a:buClr>
              <a:buSzPts val="1800"/>
              <a:buFont typeface="Arial"/>
              <a:buNone/>
            </a:pPr>
            <a:r>
              <a:rPr lang="en-US" sz="1200">
                <a:solidFill>
                  <a:srgbClr val="071824"/>
                </a:solidFill>
                <a:latin typeface="Play"/>
                <a:ea typeface="Play"/>
                <a:cs typeface="Play"/>
                <a:sym typeface="Play"/>
              </a:rPr>
              <a:t>(September 12</a:t>
            </a:r>
            <a:r>
              <a:rPr lang="en-US" sz="1200" baseline="30000">
                <a:solidFill>
                  <a:srgbClr val="071824"/>
                </a:solidFill>
                <a:latin typeface="Play"/>
                <a:ea typeface="Play"/>
                <a:cs typeface="Play"/>
                <a:sym typeface="Play"/>
              </a:rPr>
              <a:t>th</a:t>
            </a:r>
            <a:r>
              <a:rPr lang="en-US" sz="1200">
                <a:solidFill>
                  <a:srgbClr val="071824"/>
                </a:solidFill>
                <a:latin typeface="Play"/>
                <a:ea typeface="Play"/>
                <a:cs typeface="Play"/>
                <a:sym typeface="Play"/>
              </a:rPr>
              <a:t>)</a:t>
            </a:r>
            <a:endParaRPr sz="1800">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1824"/>
              </a:solidFill>
              <a:latin typeface="Play"/>
              <a:ea typeface="Play"/>
              <a:cs typeface="Play"/>
              <a:sym typeface="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71824"/>
                </a:solidFill>
                <a:latin typeface="Play"/>
                <a:ea typeface="Play"/>
                <a:cs typeface="Play"/>
                <a:sym typeface="Play"/>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6740050" y="2180175"/>
            <a:ext cx="51393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Play"/>
                <a:ea typeface="Play"/>
                <a:cs typeface="Play"/>
                <a:sym typeface="Play"/>
              </a:rPr>
              <a:t>Write-In Candidates:</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Jason Tate</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Michael Woodard</a:t>
            </a:r>
            <a:endParaRPr sz="1800" b="0" i="0" u="none" strike="noStrike" cap="none">
              <a:solidFill>
                <a:srgbClr val="00B050"/>
              </a:solidFill>
              <a:latin typeface="Play"/>
              <a:ea typeface="Play"/>
              <a:cs typeface="Play"/>
              <a:sym typeface="Play"/>
            </a:endParaRPr>
          </a:p>
          <a:p>
            <a:pPr marL="457200" marR="0" lvl="0" indent="-34290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Dan Nelson</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B050"/>
              </a:buClr>
              <a:buSzPts val="1800"/>
              <a:buFont typeface="Arial"/>
              <a:buChar char="•"/>
            </a:pPr>
            <a:r>
              <a:rPr lang="en-US" sz="1800" b="0" i="0" u="none" strike="noStrike" cap="none">
                <a:solidFill>
                  <a:srgbClr val="00B050"/>
                </a:solidFill>
                <a:latin typeface="Play"/>
                <a:ea typeface="Play"/>
                <a:cs typeface="Play"/>
                <a:sym typeface="Play"/>
              </a:rPr>
              <a:t>Elvis Presley</a:t>
            </a:r>
            <a:endParaRPr sz="1400" b="0" i="0" u="none" strike="noStrike" cap="none">
              <a:solidFill>
                <a:srgbClr val="000000"/>
              </a:solidFill>
              <a:latin typeface="Play"/>
              <a:ea typeface="Play"/>
              <a:cs typeface="Play"/>
              <a:sym typeface="Play"/>
            </a:endParaRPr>
          </a:p>
        </p:txBody>
      </p:sp>
    </p:spTree>
  </p:cSld>
  <p:clrMapOvr>
    <a:masterClrMapping/>
  </p:clrMapOvr>
</p:sld>
</file>

<file path=ppt/theme/theme1.xml><?xml version="1.0" encoding="utf-8"?>
<a:theme xmlns:a="http://schemas.openxmlformats.org/drawingml/2006/main" name="RegattaVTI">
  <a:themeElements>
    <a:clrScheme name="Custom 4">
      <a:dk1>
        <a:srgbClr val="A40000"/>
      </a:dk1>
      <a:lt1>
        <a:srgbClr val="FFFFFF"/>
      </a:lt1>
      <a:dk2>
        <a:srgbClr val="217ED3"/>
      </a:dk2>
      <a:lt2>
        <a:srgbClr val="C8E1F4"/>
      </a:lt2>
      <a:accent1>
        <a:srgbClr val="217ED3"/>
      </a:accent1>
      <a:accent2>
        <a:srgbClr val="B92525"/>
      </a:accent2>
      <a:accent3>
        <a:srgbClr val="18558C"/>
      </a:accent3>
      <a:accent4>
        <a:srgbClr val="FFFFFF"/>
      </a:accent4>
      <a:accent5>
        <a:srgbClr val="B92525"/>
      </a:accent5>
      <a:accent6>
        <a:srgbClr val="C8E1F4"/>
      </a:accent6>
      <a:hlink>
        <a:srgbClr val="066BB6"/>
      </a:hlink>
      <a:folHlink>
        <a:srgbClr val="066B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3779</Words>
  <Application>Microsoft Macintosh PowerPoint</Application>
  <PresentationFormat>Widescreen</PresentationFormat>
  <Paragraphs>1150</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Play</vt:lpstr>
      <vt:lpstr>RegattaVTI</vt:lpstr>
      <vt:lpstr>2022 GUBERNATORIAL RACES OVERVIEW </vt:lpstr>
      <vt:lpstr>OVERVIEW OF 2022 GUBERNATORIAL RACES</vt:lpstr>
      <vt:lpstr>2022 CURRENT MAP</vt:lpstr>
      <vt:lpstr>2022 CURRENT PREDICTIONS</vt:lpstr>
      <vt:lpstr>PowerPoint Presentation</vt:lpstr>
      <vt:lpstr>ALABAMA</vt:lpstr>
      <vt:lpstr>ALASKA</vt:lpstr>
      <vt:lpstr>ARIZONA</vt:lpstr>
      <vt:lpstr>ARKANSAS</vt:lpstr>
      <vt:lpstr>CALIFORNIA</vt:lpstr>
      <vt:lpstr>CONNECTICUT</vt:lpstr>
      <vt:lpstr>COLORADO</vt:lpstr>
      <vt:lpstr>FLORIDA</vt:lpstr>
      <vt:lpstr>GEORGIA</vt:lpstr>
      <vt:lpstr>HAWAII</vt:lpstr>
      <vt:lpstr>IDAHO</vt:lpstr>
      <vt:lpstr>ILLINOIS</vt:lpstr>
      <vt:lpstr>IOWA</vt:lpstr>
      <vt:lpstr>KANSAS</vt:lpstr>
      <vt:lpstr>MAINE</vt:lpstr>
      <vt:lpstr>MARYLAND</vt:lpstr>
      <vt:lpstr>MASSACHUSETTS</vt:lpstr>
      <vt:lpstr>MICHIGAN</vt:lpstr>
      <vt:lpstr>MINNESOTA</vt:lpstr>
      <vt:lpstr>NEBRASKA</vt:lpstr>
      <vt:lpstr>NEVADA</vt:lpstr>
      <vt:lpstr>NEW HAMPSHIRE</vt:lpstr>
      <vt:lpstr>NEW MEXICO</vt:lpstr>
      <vt:lpstr>NEW YORK</vt:lpstr>
      <vt:lpstr>OHIO</vt:lpstr>
      <vt:lpstr>OKLAHOMA</vt:lpstr>
      <vt:lpstr>OREGON</vt:lpstr>
      <vt:lpstr>PENNSYLVANIA</vt:lpstr>
      <vt:lpstr>RHODE ISLAND</vt:lpstr>
      <vt:lpstr>SOUTH CAROLINA</vt:lpstr>
      <vt:lpstr>SOUTH DAKOTA</vt:lpstr>
      <vt:lpstr>TENNESSEE</vt:lpstr>
      <vt:lpstr>TEXAS</vt:lpstr>
      <vt:lpstr>VERMONT</vt:lpstr>
      <vt:lpstr>WISCONSIN</vt:lpstr>
      <vt:lpstr>WYOMING</vt:lpstr>
      <vt:lpstr>Toss-Up States Campaign Ads </vt:lpstr>
      <vt:lpstr>ARIZONA</vt:lpstr>
      <vt:lpstr>KANSAS</vt:lpstr>
      <vt:lpstr>MAINE</vt:lpstr>
      <vt:lpstr>NEVADA</vt:lpstr>
      <vt:lpstr>NEW MEXICO</vt:lpstr>
      <vt:lpstr>NEW YORK</vt:lpstr>
      <vt:lpstr>OKLAHOMA</vt:lpstr>
      <vt:lpstr>OREGON</vt:lpstr>
      <vt:lpstr>WISCONSIN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GUBERNATORIAL RACES OVERVIEW </dc:title>
  <dc:creator>Olivia Miller</dc:creator>
  <cp:lastModifiedBy>Cole Howard</cp:lastModifiedBy>
  <cp:revision>2</cp:revision>
  <dcterms:created xsi:type="dcterms:W3CDTF">2021-12-20T14:17:23Z</dcterms:created>
  <dcterms:modified xsi:type="dcterms:W3CDTF">2022-10-20T14:09:10Z</dcterms:modified>
</cp:coreProperties>
</file>